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8" r:id="rId3"/>
    <p:sldId id="258" r:id="rId4"/>
    <p:sldId id="281" r:id="rId5"/>
    <p:sldId id="289" r:id="rId6"/>
    <p:sldId id="292" r:id="rId7"/>
    <p:sldId id="293" r:id="rId8"/>
    <p:sldId id="304" r:id="rId9"/>
    <p:sldId id="284" r:id="rId10"/>
    <p:sldId id="295" r:id="rId11"/>
    <p:sldId id="296" r:id="rId12"/>
    <p:sldId id="297" r:id="rId13"/>
    <p:sldId id="285" r:id="rId14"/>
    <p:sldId id="287" r:id="rId15"/>
    <p:sldId id="261" r:id="rId16"/>
    <p:sldId id="277" r:id="rId17"/>
    <p:sldId id="279" r:id="rId18"/>
    <p:sldId id="280" r:id="rId19"/>
    <p:sldId id="265" r:id="rId20"/>
    <p:sldId id="266" r:id="rId21"/>
    <p:sldId id="267" r:id="rId22"/>
    <p:sldId id="268" r:id="rId23"/>
    <p:sldId id="269" r:id="rId24"/>
    <p:sldId id="270" r:id="rId25"/>
    <p:sldId id="274" r:id="rId26"/>
    <p:sldId id="290" r:id="rId27"/>
    <p:sldId id="294" r:id="rId28"/>
    <p:sldId id="298" r:id="rId29"/>
    <p:sldId id="299" r:id="rId30"/>
    <p:sldId id="300" r:id="rId31"/>
    <p:sldId id="301" r:id="rId32"/>
    <p:sldId id="302" r:id="rId33"/>
    <p:sldId id="303" r:id="rId34"/>
    <p:sldId id="286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 varScale="1">
        <p:scale>
          <a:sx n="71" d="100"/>
          <a:sy n="71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EBCAA-6ED8-0099-3F7C-8CB979E34C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STORM-</a:t>
            </a:r>
            <a:r>
              <a:rPr lang="en-US" dirty="0" err="1"/>
              <a:t>NeT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7CE600-C8BD-177F-5195-FE51B7D83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AtmoSphere</a:t>
            </a:r>
            <a:r>
              <a:rPr lang="en-US" dirty="0"/>
              <a:t> Analytics, LLC</a:t>
            </a:r>
          </a:p>
          <a:p>
            <a:r>
              <a:rPr lang="en-US" dirty="0"/>
              <a:t>Andrew Brady</a:t>
            </a:r>
          </a:p>
        </p:txBody>
      </p:sp>
    </p:spTree>
    <p:extLst>
      <p:ext uri="{BB962C8B-B14F-4D97-AF65-F5344CB8AC3E}">
        <p14:creationId xmlns:p14="http://schemas.microsoft.com/office/powerpoint/2010/main" val="349415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o description available.">
            <a:extLst>
              <a:ext uri="{FF2B5EF4-FFF2-40B4-BE49-F238E27FC236}">
                <a16:creationId xmlns:a16="http://schemas.microsoft.com/office/drawing/2014/main" id="{9C80C0B4-2E80-0B01-CE19-4ACF00A9B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272760"/>
            <a:ext cx="3436843" cy="194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E74E5B-1FA0-4318-DB4E-6B67EA197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300774"/>
            <a:ext cx="10353761" cy="1326321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72AA4-DEB1-5E5B-AE06-C2F9BF153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72760"/>
            <a:ext cx="10353762" cy="534319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Interested in meteorology since I was a child</a:t>
            </a:r>
          </a:p>
          <a:p>
            <a:r>
              <a:rPr lang="en-US" dirty="0"/>
              <a:t>Mostly self-taught; have had mentors</a:t>
            </a:r>
          </a:p>
          <a:p>
            <a:pPr lvl="1"/>
            <a:r>
              <a:rPr lang="en-US" dirty="0"/>
              <a:t>Steve Nelson &amp; Adam Baker (NWS Atlanta)</a:t>
            </a:r>
          </a:p>
          <a:p>
            <a:pPr lvl="1"/>
            <a:r>
              <a:rPr lang="en-US" dirty="0"/>
              <a:t>Rich Thompson (SPC)</a:t>
            </a:r>
          </a:p>
          <a:p>
            <a:pPr lvl="1"/>
            <a:r>
              <a:rPr lang="en-US" dirty="0"/>
              <a:t>James Rinaldi (Radio Forecast Network)</a:t>
            </a:r>
          </a:p>
          <a:p>
            <a:r>
              <a:rPr lang="en-US" dirty="0"/>
              <a:t>Radio Forecast Network broadcast forecaster since 2020.</a:t>
            </a:r>
          </a:p>
          <a:p>
            <a:r>
              <a:rPr lang="en-US" dirty="0"/>
              <a:t>Started </a:t>
            </a:r>
            <a:r>
              <a:rPr lang="en-US" dirty="0" err="1"/>
              <a:t>AtmoSphere</a:t>
            </a:r>
            <a:r>
              <a:rPr lang="en-US" dirty="0"/>
              <a:t> Analytics in 2020 with the MMFS model</a:t>
            </a:r>
          </a:p>
          <a:p>
            <a:pPr lvl="1"/>
            <a:r>
              <a:rPr lang="en-US" dirty="0"/>
              <a:t>Full physics model, based on WRF</a:t>
            </a:r>
          </a:p>
          <a:p>
            <a:pPr lvl="1"/>
            <a:r>
              <a:rPr lang="en-US" dirty="0"/>
              <a:t>Added customizations and optimizations with time</a:t>
            </a:r>
          </a:p>
          <a:p>
            <a:r>
              <a:rPr lang="en-US" dirty="0"/>
              <a:t>Released </a:t>
            </a:r>
            <a:r>
              <a:rPr lang="en-US" dirty="0" err="1"/>
              <a:t>HazCast</a:t>
            </a:r>
            <a:r>
              <a:rPr lang="en-US" dirty="0"/>
              <a:t> in 2022</a:t>
            </a:r>
          </a:p>
          <a:p>
            <a:pPr lvl="1"/>
            <a:r>
              <a:rPr lang="en-US" dirty="0"/>
              <a:t>Machine learning model using MMFS data as inputs</a:t>
            </a:r>
          </a:p>
          <a:p>
            <a:pPr lvl="1"/>
            <a:r>
              <a:rPr lang="en-US" dirty="0"/>
              <a:t>Predicts tornadoes, hail, severe wind to 120hrs with low precision, similar to SPC outlooks</a:t>
            </a:r>
          </a:p>
          <a:p>
            <a:r>
              <a:rPr lang="en-US" dirty="0"/>
              <a:t>Started working on STORM-Net in late 2022, released in Jan 2024 for public testing</a:t>
            </a:r>
          </a:p>
          <a:p>
            <a:r>
              <a:rPr lang="en-US" dirty="0"/>
              <a:t>I am currently a senior at Mississippi State University, majoring in Geosciences w/ concentration in operational meteorology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368137-9443-F13F-3210-F9A8572C12EC}"/>
              </a:ext>
            </a:extLst>
          </p:cNvPr>
          <p:cNvCxnSpPr>
            <a:cxnSpLocks/>
          </p:cNvCxnSpPr>
          <p:nvPr/>
        </p:nvCxnSpPr>
        <p:spPr>
          <a:xfrm>
            <a:off x="5795682" y="1479633"/>
            <a:ext cx="1600200" cy="14746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44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6EC0E-5F1A-9E1E-B046-C5CC46D2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storm-net?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F2847-1B86-1AFD-46C9-4521ADDA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35921"/>
            <a:ext cx="10353762" cy="47741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STORM-Net stands for “</a:t>
            </a:r>
            <a:r>
              <a:rPr lang="en-US" b="1" dirty="0"/>
              <a:t>S</a:t>
            </a:r>
            <a:r>
              <a:rPr lang="en-US" dirty="0"/>
              <a:t>evere and </a:t>
            </a:r>
            <a:r>
              <a:rPr lang="en-US" b="1" dirty="0"/>
              <a:t>To</a:t>
            </a:r>
            <a:r>
              <a:rPr lang="en-US" dirty="0"/>
              <a:t>rnado </a:t>
            </a:r>
            <a:r>
              <a:rPr lang="en-US" b="1" dirty="0"/>
              <a:t>R</a:t>
            </a:r>
            <a:r>
              <a:rPr lang="en-US" dirty="0"/>
              <a:t>eal-time </a:t>
            </a:r>
            <a:r>
              <a:rPr lang="en-US" b="1" dirty="0"/>
              <a:t>M</a:t>
            </a:r>
            <a:r>
              <a:rPr lang="en-US" dirty="0"/>
              <a:t>onitoring </a:t>
            </a:r>
            <a:r>
              <a:rPr lang="en-US" b="1" dirty="0"/>
              <a:t>Net</a:t>
            </a:r>
            <a:r>
              <a:rPr lang="en-US" dirty="0"/>
              <a:t>work”</a:t>
            </a:r>
          </a:p>
          <a:p>
            <a:r>
              <a:rPr lang="en-US" dirty="0"/>
              <a:t>State-of-the-art deep learning application that predicts various severe weather hazards with precision in real-time and produces 1hr forecasts (+3hr for tornado)</a:t>
            </a:r>
          </a:p>
          <a:p>
            <a:pPr lvl="1"/>
            <a:r>
              <a:rPr lang="en-US" dirty="0"/>
              <a:t>Tornadoes (any strength)</a:t>
            </a:r>
          </a:p>
          <a:p>
            <a:pPr lvl="1"/>
            <a:r>
              <a:rPr lang="en-US" dirty="0"/>
              <a:t>Significant Tornadoes (EF2+)</a:t>
            </a:r>
          </a:p>
          <a:p>
            <a:pPr lvl="1"/>
            <a:r>
              <a:rPr lang="en-US" dirty="0"/>
              <a:t>Severe T-Storm Wind (50kt+)</a:t>
            </a:r>
          </a:p>
          <a:p>
            <a:pPr lvl="1"/>
            <a:r>
              <a:rPr lang="en-US" dirty="0"/>
              <a:t>Significant T-Storm Wind (65kt+)</a:t>
            </a:r>
          </a:p>
          <a:p>
            <a:pPr lvl="1"/>
            <a:r>
              <a:rPr lang="en-US" dirty="0"/>
              <a:t>Severe Hail</a:t>
            </a:r>
          </a:p>
          <a:p>
            <a:pPr lvl="1"/>
            <a:r>
              <a:rPr lang="en-US" dirty="0"/>
              <a:t>Significant Hail (2”+) </a:t>
            </a:r>
          </a:p>
          <a:p>
            <a:r>
              <a:rPr lang="en-US" dirty="0"/>
              <a:t>Updates every 2 minutes</a:t>
            </a:r>
          </a:p>
          <a:p>
            <a:r>
              <a:rPr lang="en-US" dirty="0"/>
              <a:t>Capable of predicting storm motion and longevity</a:t>
            </a:r>
          </a:p>
          <a:p>
            <a:pPr lvl="1"/>
            <a:r>
              <a:rPr lang="en-US" dirty="0"/>
              <a:t>Shorter swath if storm is expected to weaken</a:t>
            </a:r>
          </a:p>
          <a:p>
            <a:pPr lvl="1"/>
            <a:r>
              <a:rPr lang="en-US" dirty="0"/>
              <a:t>Longer swath if storm is expected to maintain or strengthen</a:t>
            </a:r>
          </a:p>
        </p:txBody>
      </p:sp>
    </p:spTree>
    <p:extLst>
      <p:ext uri="{BB962C8B-B14F-4D97-AF65-F5344CB8AC3E}">
        <p14:creationId xmlns:p14="http://schemas.microsoft.com/office/powerpoint/2010/main" val="2731389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18FC9-5A91-4DB9-39C8-7A717D092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storm-net not?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9628B-92A3-D4F4-D927-85A620AA3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STORM-Net is NOT a replacement for NWS warnings or watches.</a:t>
            </a:r>
          </a:p>
          <a:p>
            <a:r>
              <a:rPr lang="en-US" dirty="0"/>
              <a:t>STORM-Net is NOT a perfect technology. It will never be 100% perfect.</a:t>
            </a:r>
          </a:p>
          <a:p>
            <a:r>
              <a:rPr lang="en-US" dirty="0"/>
              <a:t>STORM-Net is NOT without it’s flaws and biases.</a:t>
            </a:r>
          </a:p>
          <a:p>
            <a:pPr lvl="1"/>
            <a:r>
              <a:rPr lang="en-US" dirty="0"/>
              <a:t>Ensemble methods help neutralize these biases</a:t>
            </a:r>
          </a:p>
          <a:p>
            <a:pPr lvl="1"/>
            <a:r>
              <a:rPr lang="en-US" dirty="0"/>
              <a:t>5 member ensemble</a:t>
            </a:r>
          </a:p>
        </p:txBody>
      </p:sp>
    </p:spTree>
    <p:extLst>
      <p:ext uri="{BB962C8B-B14F-4D97-AF65-F5344CB8AC3E}">
        <p14:creationId xmlns:p14="http://schemas.microsoft.com/office/powerpoint/2010/main" val="161020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B04CC-8F88-581C-5686-6EAA9BBEC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 during tornado outbreak</a:t>
            </a:r>
            <a:br>
              <a:rPr lang="en-US" dirty="0"/>
            </a:br>
            <a:r>
              <a:rPr lang="en-US" dirty="0"/>
              <a:t>4/26/2024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AD94AF-9EE8-031E-051E-BC0B15176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72" y="2312893"/>
            <a:ext cx="6787569" cy="3935507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B1243C5-436C-6FAF-8E51-BCE2C2879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643" y="2548218"/>
            <a:ext cx="4133685" cy="289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B8D063-FD0C-0BD3-B42A-7FC49751CA1A}"/>
              </a:ext>
            </a:extLst>
          </p:cNvPr>
          <p:cNvSpPr/>
          <p:nvPr/>
        </p:nvSpPr>
        <p:spPr>
          <a:xfrm>
            <a:off x="7915694" y="5519747"/>
            <a:ext cx="305724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MULTIPLE EF-3</a:t>
            </a:r>
          </a:p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TORNADOES</a:t>
            </a:r>
          </a:p>
        </p:txBody>
      </p:sp>
    </p:spTree>
    <p:extLst>
      <p:ext uri="{BB962C8B-B14F-4D97-AF65-F5344CB8AC3E}">
        <p14:creationId xmlns:p14="http://schemas.microsoft.com/office/powerpoint/2010/main" val="143408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B04CC-8F88-581C-5686-6EAA9BBEC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 during tornado outbreak</a:t>
            </a:r>
            <a:br>
              <a:rPr lang="en-US" dirty="0"/>
            </a:br>
            <a:r>
              <a:rPr lang="en-US" dirty="0"/>
              <a:t>4/27/2024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B8D063-FD0C-0BD3-B42A-7FC49751CA1A}"/>
              </a:ext>
            </a:extLst>
          </p:cNvPr>
          <p:cNvSpPr/>
          <p:nvPr/>
        </p:nvSpPr>
        <p:spPr>
          <a:xfrm>
            <a:off x="7778638" y="5519747"/>
            <a:ext cx="333136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MULTIPLE EF-3+</a:t>
            </a:r>
          </a:p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TORNADOES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351BB21-CC3A-B753-5F3C-F6A6CCBE2E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795" y="1411941"/>
            <a:ext cx="3679708" cy="5344978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81C36B3-8397-CEDD-B10B-85B13B6E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683" y="1919660"/>
            <a:ext cx="5135418" cy="360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020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55FD-5AF4-0AA0-1CC0-FA4F923C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STORM-Net during unexpected strong tornadoes in southern Oklahoma</a:t>
            </a:r>
            <a:br>
              <a:rPr lang="en-US" dirty="0"/>
            </a:br>
            <a:r>
              <a:rPr lang="en-US" dirty="0"/>
              <a:t>4/30/2024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5C902-F438-A315-B8AE-DCBAC839F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68408"/>
            <a:ext cx="2511574" cy="3240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2A8011-D4E1-52AF-8934-903953C14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086" y="2223702"/>
            <a:ext cx="3314700" cy="4572000"/>
          </a:xfrm>
          <a:prstGeom prst="rect">
            <a:avLst/>
          </a:prstGeom>
        </p:spPr>
      </p:pic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69A85DA8-0731-81B9-4D5D-916484E7D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917" y="1727107"/>
            <a:ext cx="4320708" cy="294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ABFD6D1-C4A2-0DBE-F4E4-83166FBC4A63}"/>
              </a:ext>
            </a:extLst>
          </p:cNvPr>
          <p:cNvCxnSpPr>
            <a:cxnSpLocks/>
          </p:cNvCxnSpPr>
          <p:nvPr/>
        </p:nvCxnSpPr>
        <p:spPr>
          <a:xfrm flipV="1">
            <a:off x="4666129" y="3568408"/>
            <a:ext cx="4953142" cy="1620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2AF2EE8-6A1D-DA76-308B-9DCD96D4919D}"/>
              </a:ext>
            </a:extLst>
          </p:cNvPr>
          <p:cNvSpPr/>
          <p:nvPr/>
        </p:nvSpPr>
        <p:spPr>
          <a:xfrm>
            <a:off x="7023062" y="4630636"/>
            <a:ext cx="4338624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SPC 0% tornado risk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marginal overall risk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tornado watch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Late tornado warning</a:t>
            </a:r>
          </a:p>
          <a:p>
            <a:pPr algn="ctr"/>
            <a:r>
              <a:rPr lang="en-US" sz="2000" b="1" i="1" u="sng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60min+ STORM-Net lead-time</a:t>
            </a:r>
          </a:p>
          <a:p>
            <a:pPr algn="ctr"/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Likely significant to violent tornado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008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436D6-FE3B-4618-9799-2E152133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Storm-net damaging wind forecast during Kansas derecho</a:t>
            </a:r>
            <a:br>
              <a:rPr lang="en-US" dirty="0"/>
            </a:br>
            <a:r>
              <a:rPr lang="en-US" dirty="0"/>
              <a:t>5/19/2024</a:t>
            </a:r>
          </a:p>
        </p:txBody>
      </p:sp>
      <p:pic>
        <p:nvPicPr>
          <p:cNvPr id="4" name="436226293_7457257994311427_7564828623383472871_n">
            <a:hlinkClick r:id="" action="ppaction://media"/>
            <a:extLst>
              <a:ext uri="{FF2B5EF4-FFF2-40B4-BE49-F238E27FC236}">
                <a16:creationId xmlns:a16="http://schemas.microsoft.com/office/drawing/2014/main" id="{FE4B9633-FA4E-43EC-37F5-D2BAE4BA6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92538" y="1935920"/>
            <a:ext cx="4605337" cy="492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3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84BFE-4B2B-063F-0C4A-B3D4FD8E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 TEST-CASE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EA972-0850-3AF5-54F0-025D67199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5043252" cy="36951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When compared to NWS tornado warnings, STORM-Net out-performs on every metric.</a:t>
            </a:r>
          </a:p>
          <a:p>
            <a:r>
              <a:rPr lang="en-US" dirty="0"/>
              <a:t>This chart shows PR-AUC. This metric considers false positives, false negatives, and true positives. Higher is better. The metric also considers each grid-point, so unnecessarily large warnings (and risk areas) are penalized.</a:t>
            </a:r>
          </a:p>
          <a:p>
            <a:r>
              <a:rPr lang="en-US" dirty="0"/>
              <a:t>WOFS, the current “standard” in real-time forecasting lags behind significantly.</a:t>
            </a:r>
          </a:p>
        </p:txBody>
      </p:sp>
      <p:pic>
        <p:nvPicPr>
          <p:cNvPr id="9220" name="Picture 4" descr="No description available.">
            <a:extLst>
              <a:ext uri="{FF2B5EF4-FFF2-40B4-BE49-F238E27FC236}">
                <a16:creationId xmlns:a16="http://schemas.microsoft.com/office/drawing/2014/main" id="{C33AAC84-0F0A-21C1-B40A-C41DBA26F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75" y="2086257"/>
            <a:ext cx="57150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D6A33D-4F51-2F35-7814-0867762E8DEF}"/>
              </a:ext>
            </a:extLst>
          </p:cNvPr>
          <p:cNvSpPr/>
          <p:nvPr/>
        </p:nvSpPr>
        <p:spPr>
          <a:xfrm>
            <a:off x="5361155" y="6073535"/>
            <a:ext cx="65487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*NWS and STORM-Net testing done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in-house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WOFS testing based on published results (Flora 2021)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3139D1-D671-48AB-3A7F-36166A81FF2D}"/>
              </a:ext>
            </a:extLst>
          </p:cNvPr>
          <p:cNvSpPr/>
          <p:nvPr/>
        </p:nvSpPr>
        <p:spPr>
          <a:xfrm>
            <a:off x="4316935" y="114490"/>
            <a:ext cx="76958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***STORM-Net is not a replacement for NWS warnings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NWS warnings are used for evaluation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 benchmark </a:t>
            </a:r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purposes</a:t>
            </a:r>
          </a:p>
        </p:txBody>
      </p:sp>
    </p:spTree>
    <p:extLst>
      <p:ext uri="{BB962C8B-B14F-4D97-AF65-F5344CB8AC3E}">
        <p14:creationId xmlns:p14="http://schemas.microsoft.com/office/powerpoint/2010/main" val="417912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CBB23-8D45-78B6-BF86-4D7E44186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 REALTIME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10A1D-0399-DD29-1339-692642119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Realtime evaluation during severe weather outbreaks on April 27</a:t>
            </a:r>
            <a:r>
              <a:rPr lang="en-US" baseline="30000" dirty="0"/>
              <a:t>th</a:t>
            </a:r>
            <a:r>
              <a:rPr lang="en-US" dirty="0"/>
              <a:t>, May 6</a:t>
            </a:r>
            <a:r>
              <a:rPr lang="en-US" baseline="30000" dirty="0"/>
              <a:t>th</a:t>
            </a:r>
            <a:r>
              <a:rPr lang="en-US" dirty="0"/>
              <a:t>, May 7</a:t>
            </a:r>
            <a:r>
              <a:rPr lang="en-US" baseline="30000" dirty="0"/>
              <a:t>th</a:t>
            </a:r>
            <a:r>
              <a:rPr lang="en-US" dirty="0"/>
              <a:t>, and May 8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Evaluated each STORM-Net run during these events, using NWS tornado warnings as a benchmark.</a:t>
            </a:r>
          </a:p>
          <a:p>
            <a:r>
              <a:rPr lang="en-US" dirty="0"/>
              <a:t>Over 900 STORM-Net runs evaluated!</a:t>
            </a:r>
          </a:p>
          <a:p>
            <a:r>
              <a:rPr lang="en-US" dirty="0"/>
              <a:t>Used multiple evaluation metrics (F1 Score, PR-AUC, False Alarm Rate).</a:t>
            </a:r>
          </a:p>
          <a:p>
            <a:r>
              <a:rPr lang="en-US" b="1" i="1" dirty="0">
                <a:solidFill>
                  <a:srgbClr val="FFFF00"/>
                </a:solidFill>
              </a:rPr>
              <a:t>Found that STORM-Net performs better than human-issued tornado warnings on each metric, especially false alarm rate.</a:t>
            </a:r>
          </a:p>
          <a:p>
            <a:r>
              <a:rPr lang="en-US" dirty="0"/>
              <a:t>Raw evaluation data is transparently available on our website for the public to inspect.</a:t>
            </a:r>
          </a:p>
          <a:p>
            <a:r>
              <a:rPr lang="en-US" i="1" dirty="0"/>
              <a:t>These evaluation metrics considered 50% STORM-Net probability as the same as a “tornado warning”. Does not consider the inherent benefit of probabilistic forecasts vs deterministic.</a:t>
            </a:r>
          </a:p>
        </p:txBody>
      </p:sp>
    </p:spTree>
    <p:extLst>
      <p:ext uri="{BB962C8B-B14F-4D97-AF65-F5344CB8AC3E}">
        <p14:creationId xmlns:p14="http://schemas.microsoft.com/office/powerpoint/2010/main" val="3646214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C67BD-7900-C750-5CC8-39AA2239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0"/>
            <a:ext cx="10353761" cy="1326321"/>
          </a:xfrm>
        </p:spPr>
        <p:txBody>
          <a:bodyPr/>
          <a:lstStyle/>
          <a:p>
            <a:r>
              <a:rPr lang="en-US" dirty="0"/>
              <a:t>Storm-net </a:t>
            </a:r>
            <a:r>
              <a:rPr lang="en-US" dirty="0" err="1"/>
              <a:t>realtime</a:t>
            </a:r>
            <a:r>
              <a:rPr lang="en-US" dirty="0"/>
              <a:t> evaluation</a:t>
            </a:r>
          </a:p>
        </p:txBody>
      </p:sp>
      <p:pic>
        <p:nvPicPr>
          <p:cNvPr id="1030" name="Picture 6" descr="No description available.">
            <a:extLst>
              <a:ext uri="{FF2B5EF4-FFF2-40B4-BE49-F238E27FC236}">
                <a16:creationId xmlns:a16="http://schemas.microsoft.com/office/drawing/2014/main" id="{D8418762-FFF8-C976-8FCE-F1BFE2B16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89413"/>
            <a:ext cx="6750205" cy="41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 description available.">
            <a:extLst>
              <a:ext uri="{FF2B5EF4-FFF2-40B4-BE49-F238E27FC236}">
                <a16:creationId xmlns:a16="http://schemas.microsoft.com/office/drawing/2014/main" id="{CD65EC58-93B2-4CBD-1949-F520C2D02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059" y="912999"/>
            <a:ext cx="6745941" cy="416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361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C67BD-7900-C750-5CC8-39AA2239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0"/>
            <a:ext cx="10353761" cy="1326321"/>
          </a:xfrm>
        </p:spPr>
        <p:txBody>
          <a:bodyPr/>
          <a:lstStyle/>
          <a:p>
            <a:r>
              <a:rPr lang="en-US" dirty="0"/>
              <a:t>Storm-net </a:t>
            </a:r>
            <a:r>
              <a:rPr lang="en-US" dirty="0" err="1"/>
              <a:t>realtime</a:t>
            </a:r>
            <a:r>
              <a:rPr lang="en-US" dirty="0"/>
              <a:t> evaluation</a:t>
            </a:r>
          </a:p>
        </p:txBody>
      </p:sp>
      <p:pic>
        <p:nvPicPr>
          <p:cNvPr id="1026" name="Picture 2" descr="No description available.">
            <a:extLst>
              <a:ext uri="{FF2B5EF4-FFF2-40B4-BE49-F238E27FC236}">
                <a16:creationId xmlns:a16="http://schemas.microsoft.com/office/drawing/2014/main" id="{BB072AA0-C119-F79A-B32C-A7EE781A4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7316"/>
            <a:ext cx="12192000" cy="289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description available.">
            <a:extLst>
              <a:ext uri="{FF2B5EF4-FFF2-40B4-BE49-F238E27FC236}">
                <a16:creationId xmlns:a16="http://schemas.microsoft.com/office/drawing/2014/main" id="{7E238F2A-7FF8-F950-C7F5-F38A55E6E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6882"/>
            <a:ext cx="12192000" cy="289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309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9583-C500-AEF7-8F6C-BD4908B8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 Testimonials</a:t>
            </a:r>
            <a:br>
              <a:rPr lang="en-US" dirty="0"/>
            </a:br>
            <a:r>
              <a:rPr lang="en-US" dirty="0"/>
              <a:t>customers and testers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02DEC-0DDB-CFCA-53A2-557CE88B7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Bobby Boyd, retired NWS meteorologist of 47 years: </a:t>
            </a:r>
            <a:r>
              <a:rPr lang="en-US" i="1" dirty="0"/>
              <a:t>I’ve been using STORM-Net since the initial early decimal versions and have been impressed with its high predictability of tornadoes and severe storms with good lead time. STORM-Net is simply amazing.</a:t>
            </a:r>
          </a:p>
          <a:p>
            <a:r>
              <a:rPr lang="en-US" dirty="0"/>
              <a:t>James Bryant, KATV Meteorologist (Little Rock, AR): </a:t>
            </a:r>
            <a:r>
              <a:rPr lang="en-US" i="1" dirty="0"/>
              <a:t>STORM-Net is proving its worth to everyone. </a:t>
            </a:r>
          </a:p>
          <a:p>
            <a:r>
              <a:rPr lang="en-US" dirty="0"/>
              <a:t>Zach Covey, Spectrum News Meteorologist: </a:t>
            </a:r>
            <a:r>
              <a:rPr lang="en-US" i="1" dirty="0"/>
              <a:t>STORM-Net is fantastic. I’m loving seeing how quickly you are advancing it. </a:t>
            </a:r>
          </a:p>
          <a:p>
            <a:r>
              <a:rPr lang="en-US" dirty="0"/>
              <a:t>Peter Battaglia, Google DeepMind AI Research Scientist: </a:t>
            </a:r>
            <a:r>
              <a:rPr lang="en-US" i="1" dirty="0"/>
              <a:t>Your work on STORM-Net is very exciting!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769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634B-6880-1FC0-0D4E-E4C08FF9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 examples</a:t>
            </a:r>
          </a:p>
        </p:txBody>
      </p:sp>
      <p:pic>
        <p:nvPicPr>
          <p:cNvPr id="1026" name="Picture 2" descr="No description available.">
            <a:extLst>
              <a:ext uri="{FF2B5EF4-FFF2-40B4-BE49-F238E27FC236}">
                <a16:creationId xmlns:a16="http://schemas.microsoft.com/office/drawing/2014/main" id="{DFEA861F-AB64-E8CA-D5D3-8A4F6806C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7971"/>
            <a:ext cx="5394758" cy="303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description available.">
            <a:extLst>
              <a:ext uri="{FF2B5EF4-FFF2-40B4-BE49-F238E27FC236}">
                <a16:creationId xmlns:a16="http://schemas.microsoft.com/office/drawing/2014/main" id="{304AE359-7EC4-23B6-4F5A-9DE3DE3D8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15" y="1484499"/>
            <a:ext cx="5365376" cy="301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description available.">
            <a:extLst>
              <a:ext uri="{FF2B5EF4-FFF2-40B4-BE49-F238E27FC236}">
                <a16:creationId xmlns:a16="http://schemas.microsoft.com/office/drawing/2014/main" id="{0664E7D7-F008-DBC4-341D-95539784B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450" y="3642367"/>
            <a:ext cx="5394759" cy="303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15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A80E1-FB16-A043-21E1-B40D445E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storm-net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51F15-9970-A992-F7A7-845033379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2509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STORM-Net combines various data sources to predict severe weather hazards in real-time</a:t>
            </a:r>
          </a:p>
          <a:p>
            <a:pPr lvl="1"/>
            <a:r>
              <a:rPr lang="en-US" dirty="0"/>
              <a:t>Radar</a:t>
            </a:r>
          </a:p>
          <a:p>
            <a:pPr lvl="1"/>
            <a:r>
              <a:rPr lang="en-US" dirty="0"/>
              <a:t>Observations</a:t>
            </a:r>
          </a:p>
          <a:p>
            <a:pPr lvl="1"/>
            <a:r>
              <a:rPr lang="en-US" dirty="0"/>
              <a:t>Environmental data</a:t>
            </a:r>
          </a:p>
          <a:p>
            <a:pPr lvl="1"/>
            <a:r>
              <a:rPr lang="en-US" dirty="0"/>
              <a:t>Land surface data</a:t>
            </a:r>
          </a:p>
          <a:p>
            <a:pPr lvl="1"/>
            <a:r>
              <a:rPr lang="en-US" dirty="0"/>
              <a:t>And more..</a:t>
            </a:r>
          </a:p>
          <a:p>
            <a:r>
              <a:rPr lang="en-US" dirty="0"/>
              <a:t>The model is able to “analyze” the data in 3-dimensions to learn where severe weather hazards are most likely within the next hour</a:t>
            </a:r>
          </a:p>
          <a:p>
            <a:r>
              <a:rPr lang="en-US" dirty="0"/>
              <a:t>Each branch of the model focuses on a different hazard (tornadoes, wind, hail,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The model self-improves with each event by “punishing” itself for incorrect predictions</a:t>
            </a:r>
          </a:p>
          <a:p>
            <a:r>
              <a:rPr lang="en-US" dirty="0"/>
              <a:t>Trained on data 2019-present (v2 is being trained on data 2014-present)</a:t>
            </a:r>
          </a:p>
        </p:txBody>
      </p:sp>
    </p:spTree>
    <p:extLst>
      <p:ext uri="{BB962C8B-B14F-4D97-AF65-F5344CB8AC3E}">
        <p14:creationId xmlns:p14="http://schemas.microsoft.com/office/powerpoint/2010/main" val="1868512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1D8A9-B7A2-3887-B7F1-41A64B61C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 architecture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00CF44-1AD3-A71A-6090-8B4114D5DE4D}"/>
              </a:ext>
            </a:extLst>
          </p:cNvPr>
          <p:cNvSpPr/>
          <p:nvPr/>
        </p:nvSpPr>
        <p:spPr>
          <a:xfrm>
            <a:off x="480691" y="1935921"/>
            <a:ext cx="2582440" cy="88750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Radar (Reflectivity, Velocity, </a:t>
            </a:r>
            <a:r>
              <a:rPr lang="en-US" b="1" dirty="0" err="1"/>
              <a:t>etc</a:t>
            </a:r>
            <a:r>
              <a:rPr lang="en-US" b="1" dirty="0"/>
              <a:t>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CE678E-0EC7-629C-3DC1-B1839CC5352D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3063131" y="2313120"/>
            <a:ext cx="445104" cy="1331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967163-6760-720F-42BF-F096DAC63ED2}"/>
              </a:ext>
            </a:extLst>
          </p:cNvPr>
          <p:cNvSpPr/>
          <p:nvPr/>
        </p:nvSpPr>
        <p:spPr>
          <a:xfrm>
            <a:off x="480691" y="3200626"/>
            <a:ext cx="2582440" cy="886598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Raw Observational Data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89E7BF-66E0-51AA-9E6E-90338BDAD763}"/>
              </a:ext>
            </a:extLst>
          </p:cNvPr>
          <p:cNvSpPr/>
          <p:nvPr/>
        </p:nvSpPr>
        <p:spPr>
          <a:xfrm>
            <a:off x="3508235" y="3200626"/>
            <a:ext cx="1467177" cy="88750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MODEL INPUTS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DBB8B5-5D15-F14C-A573-882F607E7D03}"/>
              </a:ext>
            </a:extLst>
          </p:cNvPr>
          <p:cNvSpPr/>
          <p:nvPr/>
        </p:nvSpPr>
        <p:spPr>
          <a:xfrm>
            <a:off x="480691" y="4465330"/>
            <a:ext cx="2582440" cy="1108929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Derived Environmental and Land-Surface  Analysis Data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C54895-01E1-7E37-EB52-335A289BB2F7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>
            <a:off x="3063131" y="3643925"/>
            <a:ext cx="445104" cy="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6B04E69-131A-E07E-CE34-A7D73563AE18}"/>
              </a:ext>
            </a:extLst>
          </p:cNvPr>
          <p:cNvCxnSpPr>
            <a:cxnSpLocks/>
            <a:stCxn id="23" idx="3"/>
            <a:endCxn id="19" idx="1"/>
          </p:cNvCxnSpPr>
          <p:nvPr/>
        </p:nvCxnSpPr>
        <p:spPr>
          <a:xfrm flipV="1">
            <a:off x="3063131" y="3644379"/>
            <a:ext cx="445104" cy="1375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5E36F35-56CE-B012-D6EF-D10F52919110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4975412" y="3644379"/>
            <a:ext cx="445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C5088293-D730-97D6-8569-4F1BEF76FD0F}"/>
              </a:ext>
            </a:extLst>
          </p:cNvPr>
          <p:cNvSpPr/>
          <p:nvPr/>
        </p:nvSpPr>
        <p:spPr>
          <a:xfrm>
            <a:off x="5420849" y="2978749"/>
            <a:ext cx="3092823" cy="12642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3-D Model Calculations Based on Training</a:t>
            </a:r>
          </a:p>
          <a:p>
            <a:pPr algn="ctr"/>
            <a:r>
              <a:rPr lang="en-US" b="1" i="1" dirty="0"/>
              <a:t>(~12.24 TRILLION Calculations)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9F032B-511E-EEC8-A82C-71C9D52F29BC}"/>
              </a:ext>
            </a:extLst>
          </p:cNvPr>
          <p:cNvSpPr/>
          <p:nvPr/>
        </p:nvSpPr>
        <p:spPr>
          <a:xfrm>
            <a:off x="5620871" y="1938645"/>
            <a:ext cx="3092823" cy="65663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*ZOOM IN*</a:t>
            </a:r>
          </a:p>
          <a:p>
            <a:pPr algn="ctr"/>
            <a:r>
              <a:rPr lang="en-US" b="1" dirty="0"/>
              <a:t>Small-Scale Analysis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57F005B-3598-03B3-14FE-53804808025A}"/>
              </a:ext>
            </a:extLst>
          </p:cNvPr>
          <p:cNvSpPr/>
          <p:nvPr/>
        </p:nvSpPr>
        <p:spPr>
          <a:xfrm>
            <a:off x="5620871" y="4690751"/>
            <a:ext cx="3092823" cy="72273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*ZOOM OUT*</a:t>
            </a:r>
          </a:p>
          <a:p>
            <a:pPr algn="ctr"/>
            <a:r>
              <a:rPr lang="en-US" b="1" dirty="0"/>
              <a:t>Large-Scale Analysis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FADBF9B-89EB-A841-91F4-8703F87AC0F1}"/>
              </a:ext>
            </a:extLst>
          </p:cNvPr>
          <p:cNvCxnSpPr>
            <a:cxnSpLocks/>
            <a:endCxn id="38" idx="2"/>
          </p:cNvCxnSpPr>
          <p:nvPr/>
        </p:nvCxnSpPr>
        <p:spPr>
          <a:xfrm flipV="1">
            <a:off x="6090675" y="2595282"/>
            <a:ext cx="1076608" cy="390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6A1A87B-57F5-5498-0687-E0D98A49C766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6090675" y="4243000"/>
            <a:ext cx="1076608" cy="447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21B015B-6BE5-0445-B23B-1A3EFE93276D}"/>
              </a:ext>
            </a:extLst>
          </p:cNvPr>
          <p:cNvSpPr/>
          <p:nvPr/>
        </p:nvSpPr>
        <p:spPr>
          <a:xfrm>
            <a:off x="8879542" y="2978749"/>
            <a:ext cx="3092823" cy="12642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OUTPUT PROBABILITIES</a:t>
            </a:r>
          </a:p>
          <a:p>
            <a:pPr algn="ctr"/>
            <a:r>
              <a:rPr lang="en-US" dirty="0"/>
              <a:t>Prob of Tornado/Sig-Tor</a:t>
            </a:r>
          </a:p>
          <a:p>
            <a:pPr algn="ctr"/>
            <a:r>
              <a:rPr lang="en-US" dirty="0"/>
              <a:t>Prob of Wind/Sig-Wind</a:t>
            </a:r>
          </a:p>
          <a:p>
            <a:pPr algn="ctr"/>
            <a:r>
              <a:rPr lang="en-US" dirty="0"/>
              <a:t>Prob of Hail/Sig-Hail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8EA4EFF-A0D0-2545-77C9-CB3F7BF199F2}"/>
              </a:ext>
            </a:extLst>
          </p:cNvPr>
          <p:cNvCxnSpPr>
            <a:stCxn id="37" idx="3"/>
            <a:endCxn id="53" idx="1"/>
          </p:cNvCxnSpPr>
          <p:nvPr/>
        </p:nvCxnSpPr>
        <p:spPr>
          <a:xfrm>
            <a:off x="8513672" y="3610875"/>
            <a:ext cx="3658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8C05890-B2D3-27A5-DCC5-4BC96B7DEC67}"/>
              </a:ext>
            </a:extLst>
          </p:cNvPr>
          <p:cNvCxnSpPr>
            <a:cxnSpLocks/>
            <a:stCxn id="53" idx="2"/>
          </p:cNvCxnSpPr>
          <p:nvPr/>
        </p:nvCxnSpPr>
        <p:spPr>
          <a:xfrm>
            <a:off x="10425954" y="4243000"/>
            <a:ext cx="0" cy="820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FB3EF820-AB29-D753-1A49-569FE2F56CC2}"/>
              </a:ext>
            </a:extLst>
          </p:cNvPr>
          <p:cNvSpPr/>
          <p:nvPr/>
        </p:nvSpPr>
        <p:spPr>
          <a:xfrm>
            <a:off x="9134733" y="5096892"/>
            <a:ext cx="2582440" cy="12381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POST-PROCESSING</a:t>
            </a:r>
          </a:p>
          <a:p>
            <a:pPr algn="ctr"/>
            <a:r>
              <a:rPr lang="en-US" b="1" dirty="0"/>
              <a:t>Output probabilities are formatted neatly and sent off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18D7DBB-C2C7-925B-609E-5E2845A13E32}"/>
              </a:ext>
            </a:extLst>
          </p:cNvPr>
          <p:cNvSpPr/>
          <p:nvPr/>
        </p:nvSpPr>
        <p:spPr>
          <a:xfrm>
            <a:off x="1826627" y="5730036"/>
            <a:ext cx="50305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REPEAT EVERY 2 MINUTES</a:t>
            </a:r>
            <a:endParaRPr lang="en-US" sz="3200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D76F437-18FE-AB97-6D45-CFD05E86AAE1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7167283" y="4276504"/>
            <a:ext cx="968188" cy="4142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7B58A65-92BD-DEDF-1EAE-6806E1F7A0EC}"/>
              </a:ext>
            </a:extLst>
          </p:cNvPr>
          <p:cNvCxnSpPr>
            <a:cxnSpLocks/>
          </p:cNvCxnSpPr>
          <p:nvPr/>
        </p:nvCxnSpPr>
        <p:spPr>
          <a:xfrm>
            <a:off x="7155518" y="2612034"/>
            <a:ext cx="979953" cy="366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4E42E044-A2A8-A253-8E5E-EB302155D932}"/>
              </a:ext>
            </a:extLst>
          </p:cNvPr>
          <p:cNvSpPr/>
          <p:nvPr/>
        </p:nvSpPr>
        <p:spPr>
          <a:xfrm>
            <a:off x="5620871" y="28063"/>
            <a:ext cx="65849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3.4 Million parameters x </a:t>
            </a:r>
            <a:r>
              <a:rPr lang="en-US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Million grid-points x 3 branches</a:t>
            </a:r>
          </a:p>
          <a:p>
            <a:pPr algn="ctr"/>
            <a:r>
              <a:rPr lang="en-US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12,240,000,000,000 total calculations per run</a:t>
            </a:r>
            <a:endParaRPr lang="en-US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0459D75-8A45-9D34-A794-7EFCA1FA468C}"/>
              </a:ext>
            </a:extLst>
          </p:cNvPr>
          <p:cNvCxnSpPr>
            <a:cxnSpLocks/>
          </p:cNvCxnSpPr>
          <p:nvPr/>
        </p:nvCxnSpPr>
        <p:spPr>
          <a:xfrm flipV="1">
            <a:off x="8027894" y="674394"/>
            <a:ext cx="1976718" cy="3104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108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1FC59-9490-8A66-DC3A-13CC26D66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9129" y="1788459"/>
            <a:ext cx="6091518" cy="474681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STORM-Net looks at various conditions across the entire grid (all of the input variables as a dimension)</a:t>
            </a:r>
          </a:p>
          <a:p>
            <a:r>
              <a:rPr lang="en-US" dirty="0"/>
              <a:t>The model looks at the grid in multiple dimensions (grid width x grid height x input channels (features))</a:t>
            </a:r>
          </a:p>
          <a:p>
            <a:r>
              <a:rPr lang="en-US" dirty="0"/>
              <a:t>Knows which input channels are most important in different setups based on training.</a:t>
            </a:r>
          </a:p>
          <a:p>
            <a:r>
              <a:rPr lang="en-US" dirty="0"/>
              <a:t>In these “zoomed out” stages, STORM-Net is able to figure out large-scale spatial features such as thunderstorm clusters, warm fronts, cold fronts, warm sectors, areas of high cape and high shear,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9124D2-C517-6C9B-D800-12187C10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dirty="0"/>
              <a:t>STORM-Net Architecture</a:t>
            </a:r>
            <a:br>
              <a:rPr lang="en-US" dirty="0"/>
            </a:br>
            <a:r>
              <a:rPr lang="en-US" sz="2400" dirty="0"/>
              <a:t>*Zoom out” Large scale scan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EE0023-D5D6-317E-BFB4-F4629BE3DC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7980" y="2087563"/>
            <a:ext cx="4058240" cy="370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59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AF9C8-F498-24B0-0F78-2F09C506D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1617A-3028-478E-E6F9-69B48F406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799" y="1788459"/>
            <a:ext cx="5880847" cy="474681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STORM-Net looks at conditions in chunks across the grid.</a:t>
            </a:r>
          </a:p>
          <a:p>
            <a:r>
              <a:rPr lang="en-US" dirty="0"/>
              <a:t>Importance is placed on different chunks and different features based on surrounding features.</a:t>
            </a:r>
          </a:p>
          <a:p>
            <a:r>
              <a:rPr lang="en-US" dirty="0"/>
              <a:t>STORM-Net scans for small-scale features that it has learned to spot</a:t>
            </a:r>
          </a:p>
          <a:p>
            <a:pPr lvl="1"/>
            <a:r>
              <a:rPr lang="en-US" dirty="0"/>
              <a:t>Features such as hook </a:t>
            </a:r>
            <a:r>
              <a:rPr lang="en-US" dirty="0" err="1"/>
              <a:t>echos</a:t>
            </a:r>
            <a:r>
              <a:rPr lang="en-US" dirty="0"/>
              <a:t>, rotation signatures, BWER</a:t>
            </a:r>
          </a:p>
          <a:p>
            <a:pPr lvl="1"/>
            <a:r>
              <a:rPr lang="en-US" dirty="0"/>
              <a:t>May include high-res features and components that are yet to be fully discovered by meteorological science!</a:t>
            </a:r>
          </a:p>
          <a:p>
            <a:r>
              <a:rPr lang="en-US" dirty="0"/>
              <a:t>STORM-Net uses data from the zoomed out scans and the zoomed in scans, together, to make a final probability map for grid-points across the grid.</a:t>
            </a:r>
          </a:p>
          <a:p>
            <a:r>
              <a:rPr lang="en-US" i="1" dirty="0"/>
              <a:t>STORM-Net finds useful </a:t>
            </a:r>
            <a:r>
              <a:rPr lang="en-US" b="1" i="1" dirty="0"/>
              <a:t>connections</a:t>
            </a:r>
            <a:r>
              <a:rPr lang="en-US" i="1" dirty="0"/>
              <a:t> between large scale features, small scale features, and everything in-between to make its final predictions.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1C9C23-A930-B064-AE61-46C63732D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dirty="0"/>
              <a:t>STORM-Net Architecture</a:t>
            </a:r>
            <a:br>
              <a:rPr lang="en-US" dirty="0"/>
            </a:br>
            <a:r>
              <a:rPr lang="en-US" sz="2400" dirty="0"/>
              <a:t>*Zoom in” small scale scan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48D1499-5975-5545-F289-896042F578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4400" y="2510306"/>
            <a:ext cx="5105400" cy="2858151"/>
          </a:xfrm>
        </p:spPr>
      </p:pic>
    </p:spTree>
    <p:extLst>
      <p:ext uri="{BB962C8B-B14F-4D97-AF65-F5344CB8AC3E}">
        <p14:creationId xmlns:p14="http://schemas.microsoft.com/office/powerpoint/2010/main" val="3593300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C562A-D2E2-884A-368B-C4DF3C4F5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test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993E2-8316-1B18-DBFF-4313D3E18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following are historical severe weather events that were in the STORM-Net test case archive.</a:t>
            </a:r>
          </a:p>
          <a:p>
            <a:r>
              <a:rPr lang="en-US" dirty="0"/>
              <a:t>The model has NOT seen these or used them in training.</a:t>
            </a:r>
          </a:p>
          <a:p>
            <a:r>
              <a:rPr lang="en-US" dirty="0"/>
              <a:t>All times are in UTC</a:t>
            </a:r>
          </a:p>
          <a:p>
            <a:r>
              <a:rPr lang="en-US" dirty="0"/>
              <a:t>All data shown is publicly available on our website</a:t>
            </a:r>
          </a:p>
          <a:p>
            <a:r>
              <a:rPr lang="en-US" dirty="0"/>
              <a:t>There are dozens of test cases. We will only explore a specific example.</a:t>
            </a:r>
          </a:p>
          <a:p>
            <a:r>
              <a:rPr lang="en-US" dirty="0"/>
              <a:t>Others are available on website under “Archive”</a:t>
            </a:r>
          </a:p>
        </p:txBody>
      </p:sp>
    </p:spTree>
    <p:extLst>
      <p:ext uri="{BB962C8B-B14F-4D97-AF65-F5344CB8AC3E}">
        <p14:creationId xmlns:p14="http://schemas.microsoft.com/office/powerpoint/2010/main" val="3810000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9760-C0B7-D897-D1B2-C5BC4B40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Deadly rolling fork, </a:t>
            </a:r>
            <a:r>
              <a:rPr lang="en-US" dirty="0" err="1"/>
              <a:t>ms</a:t>
            </a:r>
            <a:r>
              <a:rPr lang="en-US" dirty="0"/>
              <a:t> tornado</a:t>
            </a:r>
            <a:br>
              <a:rPr lang="en-US" dirty="0"/>
            </a:br>
            <a:r>
              <a:rPr lang="en-US" dirty="0"/>
              <a:t>march 25</a:t>
            </a:r>
            <a:r>
              <a:rPr lang="en-US" baseline="30000" dirty="0"/>
              <a:t>th</a:t>
            </a:r>
            <a:r>
              <a:rPr lang="en-US" dirty="0"/>
              <a:t>,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CD2B-DE60-CA86-E7B6-A9BEC0DFC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5736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Tornado touched down and rapidly intensified as it entered Rolling Fork, MS</a:t>
            </a:r>
          </a:p>
          <a:p>
            <a:r>
              <a:rPr lang="en-US" dirty="0"/>
              <a:t>Middle of the night, little warning, rapid intensification, low-income community: </a:t>
            </a:r>
            <a:r>
              <a:rPr lang="en-US" i="1" dirty="0"/>
              <a:t>recipe for catastrophe. </a:t>
            </a:r>
            <a:r>
              <a:rPr lang="en-US" b="1" dirty="0">
                <a:solidFill>
                  <a:srgbClr val="FFFF00"/>
                </a:solidFill>
              </a:rPr>
              <a:t>Rolling Fork was impacted at 01:08</a:t>
            </a:r>
          </a:p>
          <a:p>
            <a:r>
              <a:rPr lang="en-US" dirty="0"/>
              <a:t>NWS Tornado Warnings</a:t>
            </a:r>
          </a:p>
          <a:p>
            <a:pPr lvl="1"/>
            <a:r>
              <a:rPr lang="en-US" i="1" dirty="0"/>
              <a:t>First tornado warning for the storm (NOT including Rolling Fork) </a:t>
            </a:r>
            <a:r>
              <a:rPr lang="en-US" dirty="0"/>
              <a:t>was issued at 00:46.</a:t>
            </a:r>
          </a:p>
          <a:p>
            <a:pPr lvl="1"/>
            <a:r>
              <a:rPr lang="en-US" dirty="0"/>
              <a:t>First tornado warning for Rolling Fork was issued at 00:54.</a:t>
            </a:r>
          </a:p>
          <a:p>
            <a:pPr lvl="1"/>
            <a:r>
              <a:rPr lang="en-US" dirty="0"/>
              <a:t>First tornado emergency for Rolling Fork was issued at 01:05.</a:t>
            </a:r>
          </a:p>
          <a:p>
            <a:r>
              <a:rPr lang="en-US" dirty="0"/>
              <a:t>STORM-Net featured high accuracy and a 30 minute plus lead-time</a:t>
            </a:r>
          </a:p>
          <a:p>
            <a:pPr lvl="1"/>
            <a:r>
              <a:rPr lang="en-US" dirty="0"/>
              <a:t>STORM-Net started highlighting Rolling Fork with an elevated tornado risk at 00:38.</a:t>
            </a:r>
          </a:p>
          <a:p>
            <a:pPr lvl="1"/>
            <a:r>
              <a:rPr lang="en-US" dirty="0"/>
              <a:t>STORM-Net sig-tor probabilities spike (including Rolling Fork) at 00:44.</a:t>
            </a:r>
          </a:p>
          <a:p>
            <a:pPr lvl="1"/>
            <a:r>
              <a:rPr lang="en-US" dirty="0"/>
              <a:t>STORM-Net probabilities rapidly increased at 00:44, 00:48, and 00:54..</a:t>
            </a:r>
          </a:p>
        </p:txBody>
      </p:sp>
    </p:spTree>
    <p:extLst>
      <p:ext uri="{BB962C8B-B14F-4D97-AF65-F5344CB8AC3E}">
        <p14:creationId xmlns:p14="http://schemas.microsoft.com/office/powerpoint/2010/main" val="1503188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8B128-63EB-8761-13CE-4C1EE3D6E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3243DDFB-C2DB-29D3-7F1F-B324EE710FE2}"/>
              </a:ext>
            </a:extLst>
          </p:cNvPr>
          <p:cNvSpPr txBox="1">
            <a:spLocks/>
          </p:cNvSpPr>
          <p:nvPr/>
        </p:nvSpPr>
        <p:spPr>
          <a:xfrm>
            <a:off x="385034" y="161059"/>
            <a:ext cx="900146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STORM-Net initialized at 00:38. (16 minutes prior to tornado warning) </a:t>
            </a:r>
          </a:p>
          <a:p>
            <a:r>
              <a:rPr lang="en-US" dirty="0"/>
              <a:t>30 minute lead-time for Rolling Fork, MS | Already in 60%+</a:t>
            </a:r>
          </a:p>
        </p:txBody>
      </p:sp>
      <p:pic>
        <p:nvPicPr>
          <p:cNvPr id="3074" name="Picture 2" descr="No description available.">
            <a:extLst>
              <a:ext uri="{FF2B5EF4-FFF2-40B4-BE49-F238E27FC236}">
                <a16:creationId xmlns:a16="http://schemas.microsoft.com/office/drawing/2014/main" id="{7B03A513-84B4-887F-9259-1C2A1DDB4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656" y="1116106"/>
            <a:ext cx="3346450" cy="574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o description available.">
            <a:extLst>
              <a:ext uri="{FF2B5EF4-FFF2-40B4-BE49-F238E27FC236}">
                <a16:creationId xmlns:a16="http://schemas.microsoft.com/office/drawing/2014/main" id="{23466E76-0F35-10FB-5100-5BE982EB6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895" y="1116106"/>
            <a:ext cx="3348037" cy="574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F89338-C5AF-6699-AE02-101BB33A2DBB}"/>
              </a:ext>
            </a:extLst>
          </p:cNvPr>
          <p:cNvSpPr/>
          <p:nvPr/>
        </p:nvSpPr>
        <p:spPr>
          <a:xfrm>
            <a:off x="8815627" y="0"/>
            <a:ext cx="337637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STORM WARNED @ 00:46</a:t>
            </a:r>
          </a:p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ROLLING FORK WARNED @ 00:54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TOR-E @ 01:05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0504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647B3-4397-81A0-2B25-DA32DB360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DDA8563B-F5D9-6F57-9FCE-B00BB364131C}"/>
              </a:ext>
            </a:extLst>
          </p:cNvPr>
          <p:cNvSpPr txBox="1">
            <a:spLocks/>
          </p:cNvSpPr>
          <p:nvPr/>
        </p:nvSpPr>
        <p:spPr>
          <a:xfrm>
            <a:off x="313540" y="161058"/>
            <a:ext cx="1042640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STORM-Net initialized at 00:44. (10 minutes prior to tornado warning) </a:t>
            </a:r>
          </a:p>
          <a:p>
            <a:r>
              <a:rPr lang="en-US" dirty="0"/>
              <a:t>25 minute lead-time for Rolling Fork, MS | Already in 95%+ and now in sig-tor zone</a:t>
            </a:r>
          </a:p>
        </p:txBody>
      </p:sp>
      <p:pic>
        <p:nvPicPr>
          <p:cNvPr id="4098" name="Picture 2" descr="No description available.">
            <a:extLst>
              <a:ext uri="{FF2B5EF4-FFF2-40B4-BE49-F238E27FC236}">
                <a16:creationId xmlns:a16="http://schemas.microsoft.com/office/drawing/2014/main" id="{06CF2D89-3601-0C2D-8BF0-47D8FFB28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562" y="1116106"/>
            <a:ext cx="3338513" cy="574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o description available.">
            <a:extLst>
              <a:ext uri="{FF2B5EF4-FFF2-40B4-BE49-F238E27FC236}">
                <a16:creationId xmlns:a16="http://schemas.microsoft.com/office/drawing/2014/main" id="{9658533C-47F1-90CF-57C3-B00EBF622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275" y="1116104"/>
            <a:ext cx="3332163" cy="57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6E9AD64-42AC-6B19-6C07-422F342DF05D}"/>
              </a:ext>
            </a:extLst>
          </p:cNvPr>
          <p:cNvCxnSpPr>
            <a:cxnSpLocks/>
          </p:cNvCxnSpPr>
          <p:nvPr/>
        </p:nvCxnSpPr>
        <p:spPr>
          <a:xfrm>
            <a:off x="5526741" y="1116104"/>
            <a:ext cx="3563471" cy="256839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B7F2DBF-89A6-55A0-5CAF-1AC720D26F9A}"/>
              </a:ext>
            </a:extLst>
          </p:cNvPr>
          <p:cNvSpPr/>
          <p:nvPr/>
        </p:nvSpPr>
        <p:spPr>
          <a:xfrm>
            <a:off x="8815627" y="0"/>
            <a:ext cx="337637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STORM WARNED @ 00:46</a:t>
            </a:r>
          </a:p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ROLLING FORK WARNED @ 00:54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TOR-E @ 01:05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4213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234A5-8BF2-7306-660C-BEB06847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343AA0C6-4862-C4E3-2AC0-807DE77CEDF2}"/>
              </a:ext>
            </a:extLst>
          </p:cNvPr>
          <p:cNvSpPr txBox="1">
            <a:spLocks/>
          </p:cNvSpPr>
          <p:nvPr/>
        </p:nvSpPr>
        <p:spPr>
          <a:xfrm>
            <a:off x="114624" y="-40599"/>
            <a:ext cx="1042640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STORM-Net initialized at 00:48. (6 minutes prior to tornado warning) </a:t>
            </a:r>
          </a:p>
          <a:p>
            <a:r>
              <a:rPr lang="en-US" dirty="0"/>
              <a:t>20 minute lead-time for Rolling Fork, MS | Already in 95%+ and in sig-tor zone | </a:t>
            </a:r>
            <a:r>
              <a:rPr lang="en-US" b="1" i="1" dirty="0"/>
              <a:t>CONSISTENT</a:t>
            </a:r>
          </a:p>
        </p:txBody>
      </p:sp>
      <p:pic>
        <p:nvPicPr>
          <p:cNvPr id="6146" name="Picture 2" descr="No description available.">
            <a:extLst>
              <a:ext uri="{FF2B5EF4-FFF2-40B4-BE49-F238E27FC236}">
                <a16:creationId xmlns:a16="http://schemas.microsoft.com/office/drawing/2014/main" id="{F6439F6E-FB29-A639-90D5-38A606457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3" y="1290918"/>
            <a:ext cx="3338513" cy="55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No description available.">
            <a:extLst>
              <a:ext uri="{FF2B5EF4-FFF2-40B4-BE49-F238E27FC236}">
                <a16:creationId xmlns:a16="http://schemas.microsoft.com/office/drawing/2014/main" id="{A7A630CE-80E8-460D-4A9C-0FD97C992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240" y="1290918"/>
            <a:ext cx="3349625" cy="55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7E5370A-D885-7352-0A6B-0593B1D9800B}"/>
              </a:ext>
            </a:extLst>
          </p:cNvPr>
          <p:cNvCxnSpPr>
            <a:cxnSpLocks/>
          </p:cNvCxnSpPr>
          <p:nvPr/>
        </p:nvCxnSpPr>
        <p:spPr>
          <a:xfrm>
            <a:off x="5101079" y="910337"/>
            <a:ext cx="3652956" cy="284139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FABC0CE-3669-4CA5-7650-101D068874F0}"/>
              </a:ext>
            </a:extLst>
          </p:cNvPr>
          <p:cNvSpPr/>
          <p:nvPr/>
        </p:nvSpPr>
        <p:spPr>
          <a:xfrm>
            <a:off x="8815627" y="0"/>
            <a:ext cx="337637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STORM WARNED @ 00:46</a:t>
            </a:r>
          </a:p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ROLLING FORK WARNED @ 00:54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TOR-E @ 01:05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7798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2D74-2A55-1490-1BE0-BC128D40B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C0DB0837-F30A-FAB3-09C1-8DC8E88587A1}"/>
              </a:ext>
            </a:extLst>
          </p:cNvPr>
          <p:cNvSpPr txBox="1">
            <a:spLocks/>
          </p:cNvSpPr>
          <p:nvPr/>
        </p:nvSpPr>
        <p:spPr>
          <a:xfrm>
            <a:off x="77411" y="33893"/>
            <a:ext cx="1042640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STORM-Net initialized at 00:54. (tornado warning just now issued) </a:t>
            </a:r>
          </a:p>
          <a:p>
            <a:r>
              <a:rPr lang="en-US" dirty="0"/>
              <a:t>14 minute lead-time for Rolling Fork, MS |Consistently in 99%+ and sig-tor zone</a:t>
            </a:r>
            <a:endParaRPr lang="en-US" b="1" i="1" dirty="0"/>
          </a:p>
        </p:txBody>
      </p:sp>
      <p:pic>
        <p:nvPicPr>
          <p:cNvPr id="7170" name="Picture 2" descr="No description available.">
            <a:extLst>
              <a:ext uri="{FF2B5EF4-FFF2-40B4-BE49-F238E27FC236}">
                <a16:creationId xmlns:a16="http://schemas.microsoft.com/office/drawing/2014/main" id="{20522B5E-1BFE-6445-D612-97CDEC06B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204" y="1153862"/>
            <a:ext cx="3336925" cy="570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o description available.">
            <a:extLst>
              <a:ext uri="{FF2B5EF4-FFF2-40B4-BE49-F238E27FC236}">
                <a16:creationId xmlns:a16="http://schemas.microsoft.com/office/drawing/2014/main" id="{C79F3EDE-A0F3-95EC-B762-B3AFC9981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34" y="1153862"/>
            <a:ext cx="3349625" cy="570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3475F8-617E-1DDC-8CE8-72D114B3F316}"/>
              </a:ext>
            </a:extLst>
          </p:cNvPr>
          <p:cNvCxnSpPr>
            <a:cxnSpLocks/>
          </p:cNvCxnSpPr>
          <p:nvPr/>
        </p:nvCxnSpPr>
        <p:spPr>
          <a:xfrm>
            <a:off x="5476129" y="954741"/>
            <a:ext cx="2793812" cy="29718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EBC5CFE-6B3C-B9FA-559F-A62D0ECAE1AB}"/>
              </a:ext>
            </a:extLst>
          </p:cNvPr>
          <p:cNvSpPr/>
          <p:nvPr/>
        </p:nvSpPr>
        <p:spPr>
          <a:xfrm>
            <a:off x="8815627" y="0"/>
            <a:ext cx="337637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STORM WARNED @ 00:46</a:t>
            </a:r>
          </a:p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ROLLING FORK WARNED @ 00:54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TOR-E @ 01:05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6509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703B1-AAAB-5A98-F44C-1F20B74E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SUCH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AD33E-5883-3B5A-FA18-891FB9066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53988"/>
            <a:ext cx="10353762" cy="508298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are many cases of archived test cases as well as real-time runs where STORM-Net has done especially well.</a:t>
            </a:r>
          </a:p>
          <a:p>
            <a:r>
              <a:rPr lang="en-US" dirty="0"/>
              <a:t>Other archived tornado test cases</a:t>
            </a:r>
          </a:p>
          <a:p>
            <a:pPr lvl="1"/>
            <a:r>
              <a:rPr lang="en-US" dirty="0"/>
              <a:t>Cookeville, TN (Mar 2020)</a:t>
            </a:r>
          </a:p>
          <a:p>
            <a:pPr lvl="1"/>
            <a:r>
              <a:rPr lang="en-US" dirty="0"/>
              <a:t>Mayfield, KY (Dec 2021)</a:t>
            </a:r>
          </a:p>
          <a:p>
            <a:pPr lvl="1"/>
            <a:r>
              <a:rPr lang="en-US" dirty="0"/>
              <a:t>Bowling Green, KY (Dec 2021)</a:t>
            </a:r>
          </a:p>
          <a:p>
            <a:pPr lvl="1"/>
            <a:r>
              <a:rPr lang="en-US" dirty="0"/>
              <a:t>Griffin, GA (Jan 2023)</a:t>
            </a:r>
          </a:p>
          <a:p>
            <a:pPr lvl="1"/>
            <a:r>
              <a:rPr lang="en-US" dirty="0"/>
              <a:t>Keota, IA (Mar 2023)</a:t>
            </a:r>
          </a:p>
          <a:p>
            <a:pPr lvl="1"/>
            <a:r>
              <a:rPr lang="en-US" dirty="0"/>
              <a:t>Indianola, IA (Apr 2023)</a:t>
            </a:r>
          </a:p>
          <a:p>
            <a:r>
              <a:rPr lang="en-US" dirty="0"/>
              <a:t>Real-time Examples</a:t>
            </a:r>
          </a:p>
          <a:p>
            <a:pPr lvl="1"/>
            <a:r>
              <a:rPr lang="en-US" dirty="0"/>
              <a:t>Evansville, WI (Feb 2024)</a:t>
            </a:r>
          </a:p>
          <a:p>
            <a:pPr lvl="1"/>
            <a:r>
              <a:rPr lang="en-US" dirty="0"/>
              <a:t>Little Rock, AR (Feb 2024)</a:t>
            </a:r>
          </a:p>
          <a:p>
            <a:pPr lvl="1"/>
            <a:r>
              <a:rPr lang="en-US" dirty="0"/>
              <a:t>Seneca, SC (Feb 2024)</a:t>
            </a:r>
          </a:p>
          <a:p>
            <a:pPr lvl="1"/>
            <a:r>
              <a:rPr lang="en-US" dirty="0"/>
              <a:t>Battle Creek, MI (Feb 2024)</a:t>
            </a:r>
          </a:p>
          <a:p>
            <a:pPr lvl="1"/>
            <a:r>
              <a:rPr lang="en-US" dirty="0"/>
              <a:t>Hot Springs Village, AR (Mar 2024)</a:t>
            </a:r>
          </a:p>
          <a:p>
            <a:pPr lvl="1"/>
            <a:r>
              <a:rPr lang="en-US" dirty="0"/>
              <a:t>Wapakoneta, OH (Mar 2024)</a:t>
            </a:r>
          </a:p>
          <a:p>
            <a:pPr lvl="1"/>
            <a:r>
              <a:rPr lang="en-US" dirty="0"/>
              <a:t>Tornado outbreak (Apr 25-27 2024)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883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00636-9FFD-6706-85DE-5C965D6D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1A93-A05A-ABC1-890F-19EA5ECCC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80882"/>
            <a:ext cx="10353762" cy="45675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STORM-Net v2 is in the works!</a:t>
            </a:r>
          </a:p>
          <a:p>
            <a:pPr lvl="1"/>
            <a:r>
              <a:rPr lang="en-US" dirty="0"/>
              <a:t>Increased grid resolution of inputs to 600m (0.6km)</a:t>
            </a:r>
          </a:p>
          <a:p>
            <a:pPr lvl="1"/>
            <a:r>
              <a:rPr lang="en-US" dirty="0"/>
              <a:t>Significant increase in compute requirements</a:t>
            </a:r>
          </a:p>
          <a:p>
            <a:pPr lvl="1"/>
            <a:r>
              <a:rPr lang="en-US" b="1" dirty="0">
                <a:solidFill>
                  <a:srgbClr val="FFFF00"/>
                </a:solidFill>
              </a:rPr>
              <a:t>More precise predictions (prob of tornado within 5 miles instead of within 10 miles)</a:t>
            </a:r>
          </a:p>
          <a:p>
            <a:pPr lvl="1"/>
            <a:r>
              <a:rPr lang="en-US" dirty="0"/>
              <a:t>At least 16x more training data</a:t>
            </a:r>
          </a:p>
          <a:p>
            <a:pPr lvl="1"/>
            <a:r>
              <a:rPr lang="en-US" dirty="0"/>
              <a:t>Outputs for probability of any tornado (any EF), significant tornado (EF2+), </a:t>
            </a:r>
            <a:r>
              <a:rPr lang="en-US" i="1" dirty="0"/>
              <a:t>and intense tornado (EF3+).</a:t>
            </a:r>
          </a:p>
          <a:p>
            <a:pPr lvl="1"/>
            <a:r>
              <a:rPr lang="en-US" dirty="0"/>
              <a:t>Updates every 2 to 5 minutes, similar to SN v1</a:t>
            </a:r>
          </a:p>
          <a:p>
            <a:r>
              <a:rPr lang="en-US" dirty="0" err="1"/>
              <a:t>HurricaneVision</a:t>
            </a:r>
            <a:r>
              <a:rPr lang="en-US" dirty="0"/>
              <a:t> to be released this month!</a:t>
            </a:r>
          </a:p>
          <a:p>
            <a:pPr lvl="1"/>
            <a:r>
              <a:rPr lang="en-US" dirty="0"/>
              <a:t>State-of-the-art AI hurricane model is in the works.</a:t>
            </a:r>
          </a:p>
          <a:p>
            <a:pPr lvl="1"/>
            <a:r>
              <a:rPr lang="en-US" dirty="0"/>
              <a:t>Similar to STORM-Net with probability map outputs for cyclone intensity and track</a:t>
            </a:r>
          </a:p>
          <a:p>
            <a:r>
              <a:rPr lang="en-US" dirty="0"/>
              <a:t>Lightning, precipitation, and snowfall models coming 2024-25</a:t>
            </a:r>
          </a:p>
          <a:p>
            <a:r>
              <a:rPr lang="en-US" dirty="0"/>
              <a:t>Hemispheric or global AI model similar to </a:t>
            </a:r>
            <a:r>
              <a:rPr lang="en-US" dirty="0" err="1"/>
              <a:t>GraphCast</a:t>
            </a:r>
            <a:r>
              <a:rPr lang="en-US" dirty="0"/>
              <a:t>/</a:t>
            </a:r>
            <a:r>
              <a:rPr lang="en-US" dirty="0" err="1"/>
              <a:t>Pangu</a:t>
            </a:r>
            <a:r>
              <a:rPr lang="en-US" dirty="0"/>
              <a:t>/AIFS</a:t>
            </a:r>
          </a:p>
        </p:txBody>
      </p:sp>
    </p:spTree>
    <p:extLst>
      <p:ext uri="{BB962C8B-B14F-4D97-AF65-F5344CB8AC3E}">
        <p14:creationId xmlns:p14="http://schemas.microsoft.com/office/powerpoint/2010/main" val="3712188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964A-4FFA-CEC6-18B2-15A6FC992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27667"/>
            <a:ext cx="10353761" cy="1326321"/>
          </a:xfrm>
        </p:spPr>
        <p:txBody>
          <a:bodyPr/>
          <a:lstStyle/>
          <a:p>
            <a:r>
              <a:rPr lang="en-US" dirty="0"/>
              <a:t>10-MILE VS 5-MILE PRECISION</a:t>
            </a:r>
          </a:p>
        </p:txBody>
      </p:sp>
      <p:pic>
        <p:nvPicPr>
          <p:cNvPr id="4098" name="Picture 2" descr="No description available.">
            <a:extLst>
              <a:ext uri="{FF2B5EF4-FFF2-40B4-BE49-F238E27FC236}">
                <a16:creationId xmlns:a16="http://schemas.microsoft.com/office/drawing/2014/main" id="{B51DD758-F343-86FD-4AA7-E1572318D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33" y="1572850"/>
            <a:ext cx="534458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o description available.">
            <a:extLst>
              <a:ext uri="{FF2B5EF4-FFF2-40B4-BE49-F238E27FC236}">
                <a16:creationId xmlns:a16="http://schemas.microsoft.com/office/drawing/2014/main" id="{B97A86B2-0BE0-34C0-EAFD-B94D6405A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35" y="1572850"/>
            <a:ext cx="534458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761122-4270-3A61-5079-A12D5CE0F6C0}"/>
              </a:ext>
            </a:extLst>
          </p:cNvPr>
          <p:cNvSpPr/>
          <p:nvPr/>
        </p:nvSpPr>
        <p:spPr>
          <a:xfrm>
            <a:off x="2027194" y="6144850"/>
            <a:ext cx="20766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 mi precision 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Currently in use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6E4CF5-C5B9-52F6-CC2E-26EE4F20C127}"/>
              </a:ext>
            </a:extLst>
          </p:cNvPr>
          <p:cNvSpPr/>
          <p:nvPr/>
        </p:nvSpPr>
        <p:spPr>
          <a:xfrm>
            <a:off x="7755518" y="6144850"/>
            <a:ext cx="27206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 precision 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Implemented in SN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v2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8434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88C7-7F66-2C53-278C-76BDF0A5D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Hurricane-VISION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3863C-E6AC-9F78-653E-B477C198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State-of-the-art hurricane prediction model</a:t>
            </a:r>
          </a:p>
          <a:p>
            <a:r>
              <a:rPr lang="en-US" dirty="0"/>
              <a:t>Uses deep-learning to predict tropical cyclone probabilities</a:t>
            </a:r>
          </a:p>
          <a:p>
            <a:pPr lvl="1"/>
            <a:r>
              <a:rPr lang="en-US" dirty="0"/>
              <a:t>Track within 200km</a:t>
            </a:r>
          </a:p>
          <a:p>
            <a:pPr lvl="1"/>
            <a:r>
              <a:rPr lang="en-US" dirty="0"/>
              <a:t>Track within 100km</a:t>
            </a:r>
          </a:p>
          <a:p>
            <a:pPr lvl="1"/>
            <a:r>
              <a:rPr lang="en-US" dirty="0"/>
              <a:t>Intensity along track</a:t>
            </a:r>
          </a:p>
          <a:p>
            <a:pPr lvl="1"/>
            <a:r>
              <a:rPr lang="en-US" dirty="0"/>
              <a:t>Longevity (does not predict a fixed path length, predicts cyclone’s life from present to end of cyclone’s life)</a:t>
            </a:r>
          </a:p>
          <a:p>
            <a:r>
              <a:rPr lang="en-US" dirty="0">
                <a:solidFill>
                  <a:srgbClr val="FFFF00"/>
                </a:solidFill>
              </a:rPr>
              <a:t>Able to visualize most likely track and intensity </a:t>
            </a:r>
            <a:r>
              <a:rPr lang="en-US" b="1" i="1" dirty="0">
                <a:solidFill>
                  <a:srgbClr val="FFFF00"/>
                </a:solidFill>
              </a:rPr>
              <a:t>with certainty </a:t>
            </a:r>
            <a:r>
              <a:rPr lang="en-US" dirty="0">
                <a:solidFill>
                  <a:srgbClr val="FFFF00"/>
                </a:solidFill>
              </a:rPr>
              <a:t>factored in.</a:t>
            </a:r>
          </a:p>
          <a:p>
            <a:r>
              <a:rPr lang="en-US" dirty="0">
                <a:solidFill>
                  <a:srgbClr val="FFFF00"/>
                </a:solidFill>
              </a:rPr>
              <a:t>Updates hourly.</a:t>
            </a:r>
          </a:p>
        </p:txBody>
      </p:sp>
    </p:spTree>
    <p:extLst>
      <p:ext uri="{BB962C8B-B14F-4D97-AF65-F5344CB8AC3E}">
        <p14:creationId xmlns:p14="http://schemas.microsoft.com/office/powerpoint/2010/main" val="3301643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314BD-CDA5-38D0-A856-C21B9BB6F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Hurricane-Vision | Hurricane lee 2023 200km track forecast loop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2D45A-4817-D470-DF8E-8BF3C958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257" y="1935921"/>
            <a:ext cx="8296835" cy="478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90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B9707-0152-DDD2-CB06-59505EAA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Hurricane-vision | hurricane </a:t>
            </a:r>
            <a:r>
              <a:rPr lang="en-US" dirty="0" err="1"/>
              <a:t>idalia</a:t>
            </a:r>
            <a:r>
              <a:rPr lang="en-US" dirty="0"/>
              <a:t> 2023 intensity forecast</a:t>
            </a:r>
          </a:p>
        </p:txBody>
      </p:sp>
      <p:pic>
        <p:nvPicPr>
          <p:cNvPr id="2054" name="Picture 6" descr="No description available.">
            <a:extLst>
              <a:ext uri="{FF2B5EF4-FFF2-40B4-BE49-F238E27FC236}">
                <a16:creationId xmlns:a16="http://schemas.microsoft.com/office/drawing/2014/main" id="{6453D0B6-25C1-08B2-C581-4356D76F0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10" y="1761292"/>
            <a:ext cx="6972580" cy="50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2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B9707-0152-DDD2-CB06-59505EAA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Hurricane-vision | hurricane </a:t>
            </a:r>
            <a:r>
              <a:rPr lang="en-US" dirty="0" err="1"/>
              <a:t>idalia</a:t>
            </a:r>
            <a:r>
              <a:rPr lang="en-US" dirty="0"/>
              <a:t> 2023 intensity forecast</a:t>
            </a:r>
          </a:p>
        </p:txBody>
      </p:sp>
      <p:pic>
        <p:nvPicPr>
          <p:cNvPr id="3074" name="Picture 2" descr="No description available.">
            <a:extLst>
              <a:ext uri="{FF2B5EF4-FFF2-40B4-BE49-F238E27FC236}">
                <a16:creationId xmlns:a16="http://schemas.microsoft.com/office/drawing/2014/main" id="{9DB93C95-778A-4998-A783-7073388D9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85" y="1761292"/>
            <a:ext cx="6972580" cy="50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957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B9707-0152-DDD2-CB06-59505EAA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Hurricane-vision | hurricane </a:t>
            </a:r>
            <a:r>
              <a:rPr lang="en-US" dirty="0" err="1"/>
              <a:t>idalia</a:t>
            </a:r>
            <a:r>
              <a:rPr lang="en-US" dirty="0"/>
              <a:t> 2023 intensity forecast</a:t>
            </a:r>
          </a:p>
        </p:txBody>
      </p:sp>
      <p:pic>
        <p:nvPicPr>
          <p:cNvPr id="4098" name="Picture 2" descr="No description available.">
            <a:extLst>
              <a:ext uri="{FF2B5EF4-FFF2-40B4-BE49-F238E27FC236}">
                <a16:creationId xmlns:a16="http://schemas.microsoft.com/office/drawing/2014/main" id="{0792519C-4027-4839-7411-E3D5A1020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85" y="1761292"/>
            <a:ext cx="6972579" cy="50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829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B9707-0152-DDD2-CB06-59505EAA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Hurricane-vision | hurricane </a:t>
            </a:r>
            <a:r>
              <a:rPr lang="en-US" dirty="0" err="1"/>
              <a:t>idalia</a:t>
            </a:r>
            <a:r>
              <a:rPr lang="en-US" dirty="0"/>
              <a:t> 2023 intensity forecast</a:t>
            </a:r>
          </a:p>
        </p:txBody>
      </p:sp>
      <p:pic>
        <p:nvPicPr>
          <p:cNvPr id="5122" name="Picture 2" descr="No description available.">
            <a:extLst>
              <a:ext uri="{FF2B5EF4-FFF2-40B4-BE49-F238E27FC236}">
                <a16:creationId xmlns:a16="http://schemas.microsoft.com/office/drawing/2014/main" id="{905FB22F-71A7-D91D-2267-9B20657AB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99" y="1748118"/>
            <a:ext cx="6990602" cy="510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292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35023-D42F-295C-00E6-8030DF951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05E2-3EE9-23C9-B71E-87B04FF9D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info, including live data, raw test data, and raw </a:t>
            </a:r>
            <a:r>
              <a:rPr lang="en-US" dirty="0" err="1"/>
              <a:t>realtime</a:t>
            </a:r>
            <a:r>
              <a:rPr lang="en-US" dirty="0"/>
              <a:t> data is available on our website: https://mesoscaleforecast.com/storm-net/</a:t>
            </a:r>
          </a:p>
        </p:txBody>
      </p:sp>
    </p:spTree>
    <p:extLst>
      <p:ext uri="{BB962C8B-B14F-4D97-AF65-F5344CB8AC3E}">
        <p14:creationId xmlns:p14="http://schemas.microsoft.com/office/powerpoint/2010/main" val="2366844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22088</TotalTime>
  <Words>1865</Words>
  <Application>Microsoft Office PowerPoint</Application>
  <PresentationFormat>Widescreen</PresentationFormat>
  <Paragraphs>209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Bookman Old Style</vt:lpstr>
      <vt:lpstr>Rockwell</vt:lpstr>
      <vt:lpstr>Damask</vt:lpstr>
      <vt:lpstr>STORM-NeT </vt:lpstr>
      <vt:lpstr>ABOUT ME</vt:lpstr>
      <vt:lpstr>What is storm-net?</vt:lpstr>
      <vt:lpstr>What is storm-net not?</vt:lpstr>
      <vt:lpstr>STORM-NET during tornado outbreak 4/26/2024</vt:lpstr>
      <vt:lpstr>STORM-NET during tornado outbreak 4/27/2024</vt:lpstr>
      <vt:lpstr>STORM-Net during unexpected strong tornadoes in southern Oklahoma 4/30/2024</vt:lpstr>
      <vt:lpstr>Storm-net damaging wind forecast during Kansas derecho 5/19/2024</vt:lpstr>
      <vt:lpstr>STORM-NET TEST-CASE EVALUATION</vt:lpstr>
      <vt:lpstr>STORM-NET REALTIME EVALUATION</vt:lpstr>
      <vt:lpstr>Storm-net realtime evaluation</vt:lpstr>
      <vt:lpstr>Storm-net realtime evaluation</vt:lpstr>
      <vt:lpstr>STORM-Net Testimonials customers and testers</vt:lpstr>
      <vt:lpstr>broadcast examples</vt:lpstr>
      <vt:lpstr>How does storm-net work?</vt:lpstr>
      <vt:lpstr>STORM-Net architecture</vt:lpstr>
      <vt:lpstr>STORM-Net Architecture *Zoom out” Large scale scan</vt:lpstr>
      <vt:lpstr>STORM-Net Architecture *Zoom in” small scale scan</vt:lpstr>
      <vt:lpstr>Case study test case</vt:lpstr>
      <vt:lpstr>Deadly rolling fork, ms tornado march 25th, 2023</vt:lpstr>
      <vt:lpstr>PowerPoint Presentation</vt:lpstr>
      <vt:lpstr>PowerPoint Presentation</vt:lpstr>
      <vt:lpstr>PowerPoint Presentation</vt:lpstr>
      <vt:lpstr>PowerPoint Presentation</vt:lpstr>
      <vt:lpstr>MANY SUCH CASES</vt:lpstr>
      <vt:lpstr>What’s next?</vt:lpstr>
      <vt:lpstr>10-MILE VS 5-MILE PRECISION</vt:lpstr>
      <vt:lpstr>Hurricane-VISION</vt:lpstr>
      <vt:lpstr>Hurricane-Vision | Hurricane lee 2023 200km track forecast loop</vt:lpstr>
      <vt:lpstr>Hurricane-vision | hurricane idalia 2023 intensity forecast</vt:lpstr>
      <vt:lpstr>Hurricane-vision | hurricane idalia 2023 intensity forecast</vt:lpstr>
      <vt:lpstr>Hurricane-vision | hurricane idalia 2023 intensity forecast</vt:lpstr>
      <vt:lpstr>Hurricane-vision | hurricane idalia 2023 intensity forecast</vt:lpstr>
      <vt:lpstr>More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STORM-Net case studies</dc:title>
  <dc:creator>Brady, Andrew</dc:creator>
  <cp:lastModifiedBy>Andrew Brady</cp:lastModifiedBy>
  <cp:revision>30</cp:revision>
  <dcterms:created xsi:type="dcterms:W3CDTF">2024-02-19T23:30:01Z</dcterms:created>
  <dcterms:modified xsi:type="dcterms:W3CDTF">2024-05-21T02:03:01Z</dcterms:modified>
</cp:coreProperties>
</file>