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3" r:id="rId4"/>
  </p:sldMasterIdLst>
  <p:notesMasterIdLst>
    <p:notesMasterId r:id="rId20"/>
  </p:notesMasterIdLst>
  <p:handoutMasterIdLst>
    <p:handoutMasterId r:id="rId21"/>
  </p:handoutMasterIdLst>
  <p:sldIdLst>
    <p:sldId id="312" r:id="rId5"/>
    <p:sldId id="326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2" r:id="rId15"/>
    <p:sldId id="321" r:id="rId16"/>
    <p:sldId id="323" r:id="rId17"/>
    <p:sldId id="324" r:id="rId18"/>
    <p:sldId id="325" r:id="rId19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5388" autoAdjust="0"/>
  </p:normalViewPr>
  <p:slideViewPr>
    <p:cSldViewPr snapToGrid="0" snapToObjects="1">
      <p:cViewPr varScale="1">
        <p:scale>
          <a:sx n="67" d="100"/>
          <a:sy n="67" d="100"/>
        </p:scale>
        <p:origin x="858" y="72"/>
      </p:cViewPr>
      <p:guideLst>
        <p:guide orient="horz" pos="2616"/>
        <p:guide orient="horz" pos="3264"/>
        <p:guide pos="6912"/>
        <p:guide orient="horz"/>
        <p:guide orient="horz" pos="4008"/>
        <p:guide orient="horz" pos="2352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25" d="100"/>
          <a:sy n="25" d="100"/>
        </p:scale>
        <p:origin x="348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2426ABF-A8C0-D94B-8DA4-89B3D95177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3E1C36-C21F-0B70-27E7-5B59DAE275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970FB6-164E-0840-A35B-09E9F3D45F76}" type="datetimeyyyy">
              <a:rPr lang="en-US" smtClean="0"/>
              <a:t>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942066-244B-8673-5E9A-26E4265AD0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0EE97-1F54-6631-A4BB-FD93829648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BD0AB-C59E-4A46-83D3-F07787446B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78359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654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0940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33635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30651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093292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23846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729DD04-DB2B-C708-E56F-EE3E1313D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CBFAA4-3BDC-A179-709D-24FAEC880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647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26D8118-A946-667B-A747-9491CB9B3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787C991-E8B6-4593-36F1-9E5E9FF46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418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56559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01A8A39-0E8E-8133-03F4-3B9CF4456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146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67699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10039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2661197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31698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67301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901755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982215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060945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>
            <a:extLst>
              <a:ext uri="{FF2B5EF4-FFF2-40B4-BE49-F238E27FC236}">
                <a16:creationId xmlns:a16="http://schemas.microsoft.com/office/drawing/2014/main" id="{BA5D5A72-CB6F-F8DE-E2C9-90459C8C3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9071321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>
            <a:extLst>
              <a:ext uri="{FF2B5EF4-FFF2-40B4-BE49-F238E27FC236}">
                <a16:creationId xmlns:a16="http://schemas.microsoft.com/office/drawing/2014/main" id="{EFFAEAD9-58A9-096B-C6D0-58F7AD08E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114D1E-7749-DD58-8782-318E4F679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7532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37D12D-0FCA-3396-988D-452D3D526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710CE8-8A83-C0D3-623E-AFCC6C6A2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A66C80-37C3-6D28-7564-733A30B2C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Freeform: Shape 28">
              <a:extLst>
                <a:ext uri="{FF2B5EF4-FFF2-40B4-BE49-F238E27FC236}">
                  <a16:creationId xmlns:a16="http://schemas.microsoft.com/office/drawing/2014/main" id="{D9DB7C23-E0CF-A75F-BFFD-4E7679AF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15" name="Freeform: Shape 15">
              <a:extLst>
                <a:ext uri="{FF2B5EF4-FFF2-40B4-BE49-F238E27FC236}">
                  <a16:creationId xmlns:a16="http://schemas.microsoft.com/office/drawing/2014/main" id="{4D62A0CC-A0CE-403A-A167-27225B2C6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Image 2">
              <a:extLst>
                <a:ext uri="{FF2B5EF4-FFF2-40B4-BE49-F238E27FC236}">
                  <a16:creationId xmlns:a16="http://schemas.microsoft.com/office/drawing/2014/main" id="{F8AD83DA-A293-6D56-F606-7C98C403A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anchor="ctr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979AC40-7C15-9431-5B1A-415655A7FC0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331891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6F8B46B-EF6E-BC12-09E2-0F3B77919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7B4F11-E150-473B-98F5-6E6AC9646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A8E2FA61-C047-21BB-AA50-F84AD768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760023" y="3764463"/>
            <a:ext cx="2812357" cy="3394143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1A2791BA-760E-9FA5-8743-D0B699FC9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63854"/>
            <a:ext cx="435241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D6A03F2-8C7B-D33B-0E8F-24D4800D5C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1057275"/>
            <a:ext cx="5259554" cy="2495028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51465C6-2CDE-B5BF-F22E-CBDD44E86CFC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914400" y="3808750"/>
            <a:ext cx="5259554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2" name="Picture Placeholder 7">
            <a:extLst>
              <a:ext uri="{FF2B5EF4-FFF2-40B4-BE49-F238E27FC236}">
                <a16:creationId xmlns:a16="http://schemas.microsoft.com/office/drawing/2014/main" id="{55126063-BDEE-A1AB-FDAE-DD9B98CACD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14194" y="410780"/>
            <a:ext cx="4344695" cy="6447220"/>
          </a:xfrm>
          <a:solidFill>
            <a:schemeClr val="accent3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 1">
            <a:extLst>
              <a:ext uri="{FF2B5EF4-FFF2-40B4-BE49-F238E27FC236}">
                <a16:creationId xmlns:a16="http://schemas.microsoft.com/office/drawing/2014/main" id="{2A3EC91E-4089-D366-06D3-3E66F93DF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-9389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3" name="Image 4">
            <a:extLst>
              <a:ext uri="{FF2B5EF4-FFF2-40B4-BE49-F238E27FC236}">
                <a16:creationId xmlns:a16="http://schemas.microsoft.com/office/drawing/2014/main" id="{EC46DC71-C12A-96C8-3FE2-AA95AB58B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60565" y="1057274"/>
            <a:ext cx="7965461" cy="994164"/>
          </a:xfrm>
        </p:spPr>
        <p:txBody>
          <a:bodyPr lIns="91440" tIns="0" rIns="91440" bIns="0" anchor="b" anchorCtr="0">
            <a:noAutofit/>
          </a:bodyPr>
          <a:lstStyle>
            <a:lvl1pPr algn="l">
              <a:lnSpc>
                <a:spcPct val="100000"/>
              </a:lnSpc>
              <a:defRPr sz="3600" b="1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B20F5EA7-881C-8FB7-EAC9-89C8F2E5865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60565" y="2303029"/>
            <a:ext cx="7965460" cy="3497698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ED7A50D8-0839-EC58-FFBE-315A20995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Image 0">
            <a:extLst>
              <a:ext uri="{FF2B5EF4-FFF2-40B4-BE49-F238E27FC236}">
                <a16:creationId xmlns:a16="http://schemas.microsoft.com/office/drawing/2014/main" id="{CD2D664E-6702-6607-A37E-2E99614491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>
            <a:extLst>
              <a:ext uri="{FF2B5EF4-FFF2-40B4-BE49-F238E27FC236}">
                <a16:creationId xmlns:a16="http://schemas.microsoft.com/office/drawing/2014/main" id="{951C5737-DF7E-D671-AC74-9E488335B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>
            <a:extLst>
              <a:ext uri="{FF2B5EF4-FFF2-40B4-BE49-F238E27FC236}">
                <a16:creationId xmlns:a16="http://schemas.microsoft.com/office/drawing/2014/main" id="{B9036D42-A06F-E6EE-BB91-8BAF04519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>
            <a:extLst>
              <a:ext uri="{FF2B5EF4-FFF2-40B4-BE49-F238E27FC236}">
                <a16:creationId xmlns:a16="http://schemas.microsoft.com/office/drawing/2014/main" id="{86E0540C-3355-A50D-AC61-047B54B70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B00F713C-1CC6-5879-0410-95F179D56A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E40D3F2-4A7A-F909-AC98-0B402B26776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162965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>
            <a:extLst>
              <a:ext uri="{FF2B5EF4-FFF2-40B4-BE49-F238E27FC236}">
                <a16:creationId xmlns:a16="http://schemas.microsoft.com/office/drawing/2014/main" id="{3C7B0BB3-A5CA-7C72-DC39-AD00EC90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07871527-68A5-0A5C-F5A6-A80523BAC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EB118B3-9B06-AD11-738A-7A0651F98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0EA94262-504E-06F2-F383-E832C37B1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BFBCB81C-7599-87A1-8037-5FB8C374503A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6FF02D51-6992-3FED-2A19-92E5AC564CF4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283464" indent="-283464">
              <a:spcBef>
                <a:spcPts val="1000"/>
              </a:spcBef>
              <a:defRPr sz="1800"/>
            </a:lvl3pPr>
            <a:lvl4pPr marL="283464" indent="-283464">
              <a:spcBef>
                <a:spcPts val="1000"/>
              </a:spcBef>
              <a:defRPr sz="1800"/>
            </a:lvl4pPr>
            <a:lvl5pPr marL="283464"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C2762372-3C12-61F8-F131-E4C08A2B1735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283464" indent="-283464">
              <a:spcBef>
                <a:spcPts val="1000"/>
              </a:spcBef>
              <a:defRPr sz="1800"/>
            </a:lvl3pPr>
            <a:lvl4pPr marL="283464" indent="-283464">
              <a:spcBef>
                <a:spcPts val="1000"/>
              </a:spcBef>
              <a:defRPr sz="1800"/>
            </a:lvl4pPr>
            <a:lvl5pPr marL="283464"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67332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AADE444-940A-5A34-8C49-4F15BC33EEC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sz="1800"/>
            </a:lvl1pPr>
            <a:lvl2pPr marL="745236" indent="-342900">
              <a:spcBef>
                <a:spcPts val="1000"/>
              </a:spcBef>
              <a:buFont typeface="+mj-lt"/>
              <a:buAutoNum type="alphaLcPeriod"/>
              <a:defRPr sz="1800"/>
            </a:lvl2pPr>
            <a:lvl3pPr marL="1202436" indent="-342900">
              <a:spcBef>
                <a:spcPts val="1000"/>
              </a:spcBef>
              <a:buFont typeface="+mj-lt"/>
              <a:buAutoNum type="arabicParenR"/>
              <a:defRPr sz="1800"/>
            </a:lvl3pPr>
            <a:lvl4pPr marL="1659636" indent="-342900">
              <a:spcBef>
                <a:spcPts val="1000"/>
              </a:spcBef>
              <a:buFont typeface="+mj-lt"/>
              <a:buAutoNum type="alphaLcParenR"/>
              <a:defRPr sz="1800"/>
            </a:lvl4pPr>
            <a:lvl5pPr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79FCB-9A9F-6B60-A95C-FCF020598D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indent="-283464">
              <a:spcBef>
                <a:spcPts val="1000"/>
              </a:spcBef>
              <a:defRPr sz="1800"/>
            </a:lvl2pPr>
            <a:lvl3pPr indent="-283464">
              <a:spcBef>
                <a:spcPts val="1000"/>
              </a:spcBef>
              <a:defRPr sz="1800"/>
            </a:lvl3pPr>
            <a:lvl4pPr indent="-283464">
              <a:spcBef>
                <a:spcPts val="1000"/>
              </a:spcBef>
              <a:defRPr sz="1800"/>
            </a:lvl4pPr>
            <a:lvl5pPr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2912B88E-830A-AD4C-378F-46EF5F7795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9152F76-E42E-3D76-6BDB-2FA0D692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Freeform: Shape 28">
              <a:extLst>
                <a:ext uri="{FF2B5EF4-FFF2-40B4-BE49-F238E27FC236}">
                  <a16:creationId xmlns:a16="http://schemas.microsoft.com/office/drawing/2014/main" id="{ED0348C7-D83F-0AD7-2539-41219A795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21" name="Freeform: Shape 25">
              <a:extLst>
                <a:ext uri="{FF2B5EF4-FFF2-40B4-BE49-F238E27FC236}">
                  <a16:creationId xmlns:a16="http://schemas.microsoft.com/office/drawing/2014/main" id="{E911AA2D-BE77-278D-CD2E-2EB3E180F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15">
              <a:extLst>
                <a:ext uri="{FF2B5EF4-FFF2-40B4-BE49-F238E27FC236}">
                  <a16:creationId xmlns:a16="http://schemas.microsoft.com/office/drawing/2014/main" id="{B6CE0BA6-C0FD-AC39-6C31-8477E0CAF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Image 2">
              <a:extLst>
                <a:ext uri="{FF2B5EF4-FFF2-40B4-BE49-F238E27FC236}">
                  <a16:creationId xmlns:a16="http://schemas.microsoft.com/office/drawing/2014/main" id="{666AD1A4-36DE-12F3-BB78-BA678A595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4" name="Slide Number Placeholder 2">
            <a:extLst>
              <a:ext uri="{FF2B5EF4-FFF2-40B4-BE49-F238E27FC236}">
                <a16:creationId xmlns:a16="http://schemas.microsoft.com/office/drawing/2014/main" id="{79071EEC-EAD1-8B22-009A-68E74589A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6204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28259CF0-6BC5-3693-6F49-C4489C07C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6" name="Image 4">
            <a:extLst>
              <a:ext uri="{FF2B5EF4-FFF2-40B4-BE49-F238E27FC236}">
                <a16:creationId xmlns:a16="http://schemas.microsoft.com/office/drawing/2014/main" id="{9019DA73-2516-F3D2-ECDB-620C90483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5665DA82-D253-8EC5-5DFB-F0266ED9F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pic>
        <p:nvPicPr>
          <p:cNvPr id="21" name="Image 2">
            <a:extLst>
              <a:ext uri="{FF2B5EF4-FFF2-40B4-BE49-F238E27FC236}">
                <a16:creationId xmlns:a16="http://schemas.microsoft.com/office/drawing/2014/main" id="{A8B7F1F1-806C-8D65-7340-220A0C465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Freeform 11">
            <a:extLst>
              <a:ext uri="{FF2B5EF4-FFF2-40B4-BE49-F238E27FC236}">
                <a16:creationId xmlns:a16="http://schemas.microsoft.com/office/drawing/2014/main" id="{E76518D4-6149-BA03-3BE5-6A13A792C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58F56A7F-403C-059D-4B58-A8D59888A15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723BF40-731C-2A5B-FC2F-B59DEF431C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3ACD3A33-D8A4-7058-9798-30967E3E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1045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D014917C-8694-B4A4-A211-0F31F00E2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A7DB6972-BB75-254A-BA88-C0C3E6E93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Image 2">
            <a:extLst>
              <a:ext uri="{FF2B5EF4-FFF2-40B4-BE49-F238E27FC236}">
                <a16:creationId xmlns:a16="http://schemas.microsoft.com/office/drawing/2014/main" id="{790E862E-398F-571C-EC2C-3D17164DE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C975BF2-D657-C309-269D-B8D006263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54">
            <a:extLst>
              <a:ext uri="{FF2B5EF4-FFF2-40B4-BE49-F238E27FC236}">
                <a16:creationId xmlns:a16="http://schemas.microsoft.com/office/drawing/2014/main" id="{A0AEB4DF-13C8-8171-2BDB-FD1AD542E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2134EBA-AF32-9F8A-370F-0D3E842F039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AE99A73D-155B-A133-9671-506F54A05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9588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>
            <a:extLst>
              <a:ext uri="{FF2B5EF4-FFF2-40B4-BE49-F238E27FC236}">
                <a16:creationId xmlns:a16="http://schemas.microsoft.com/office/drawing/2014/main" id="{D5595DD5-43B0-252F-8BC6-6B74340C5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BC3A3767-6C5E-8188-0A49-955BBACE3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E4BD7F71-D12B-4F27-1505-FF681CF55F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FB87C65D-4EF3-18C8-18A8-477F87A37E5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AEFFA34C-885D-E995-D8F9-B4ACFBF31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C6639AD7-128F-B39D-B45F-0F22A2C6D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48479A23-C29C-C711-510C-05B69B882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1443" r="10857"/>
          <a:stretch/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Image 2">
            <a:extLst>
              <a:ext uri="{FF2B5EF4-FFF2-40B4-BE49-F238E27FC236}">
                <a16:creationId xmlns:a16="http://schemas.microsoft.com/office/drawing/2014/main" id="{F3DC42FA-4B8F-2EFC-CAB4-1CCAB93BE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6507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/>
          <a:lstStyle>
            <a:lvl1pPr algn="ctr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D6DED8E-165F-59D7-F01C-4EF0446E5FC0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2933FDAB-13EE-5F9F-5DFC-A5A60BC63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5081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EB515B5-2D9F-58E1-6E3C-CCBF105D8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>
            <a:extLst>
              <a:ext uri="{FF2B5EF4-FFF2-40B4-BE49-F238E27FC236}">
                <a16:creationId xmlns:a16="http://schemas.microsoft.com/office/drawing/2014/main" id="{5CCFEDF9-5B69-87BA-8A33-35033DA40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anchor="b" anchorCtr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6F10CB4-CF79-A942-DA9C-04CBB7C89D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anchor="t" anchorCtr="0">
            <a:norm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3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373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  <p:sldLayoutId id="2147483680" r:id="rId20"/>
    <p:sldLayoutId id="2147483653" r:id="rId21"/>
    <p:sldLayoutId id="2147483668" r:id="rId22"/>
    <p:sldLayoutId id="2147483685" r:id="rId23"/>
    <p:sldLayoutId id="2147483686" r:id="rId24"/>
    <p:sldLayoutId id="2147483687" r:id="rId25"/>
    <p:sldLayoutId id="2147483688" r:id="rId26"/>
    <p:sldLayoutId id="2147483689" r:id="rId27"/>
    <p:sldLayoutId id="2147483691" r:id="rId28"/>
    <p:sldLayoutId id="2147483692" r:id="rId29"/>
    <p:sldLayoutId id="2147483676" r:id="rId30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Andrew@mesoscaleforecast.com" TargetMode="External"/><Relationship Id="rId2" Type="http://schemas.openxmlformats.org/officeDocument/2006/relationships/hyperlink" Target="https://mesoscaleforecast.com/" TargetMode="Externa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twitter.com/AtmoAnalytics" TargetMode="External"/><Relationship Id="rId5" Type="http://schemas.openxmlformats.org/officeDocument/2006/relationships/hyperlink" Target="https://twitter.com/Brady_Wx" TargetMode="External"/><Relationship Id="rId4" Type="http://schemas.openxmlformats.org/officeDocument/2006/relationships/hyperlink" Target="https://www.linkedin.com/in/andrew-brady-43124015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82D7E9B-CBB0-341B-FB2B-BA739C89B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968" y="171450"/>
            <a:ext cx="5072063" cy="507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51E7687-AABA-144D-2F74-2F611EDD0EC4}"/>
              </a:ext>
            </a:extLst>
          </p:cNvPr>
          <p:cNvSpPr/>
          <p:nvPr/>
        </p:nvSpPr>
        <p:spPr>
          <a:xfrm>
            <a:off x="2277613" y="5440025"/>
            <a:ext cx="763677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Next LT Pro" panose="020B0504020202020204" pitchFamily="34" charset="0"/>
                <a:cs typeface="Arial" panose="020B0604020202020204" pitchFamily="34" charset="0"/>
              </a:rPr>
              <a:t>Reimagining Severe Weather</a:t>
            </a:r>
          </a:p>
          <a:p>
            <a:pPr algn="ctr"/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Next LT Pro" panose="020B0504020202020204" pitchFamily="34" charset="0"/>
                <a:cs typeface="Arial" panose="020B0604020202020204" pitchFamily="34" charset="0"/>
              </a:rPr>
              <a:t>Prediction</a:t>
            </a:r>
          </a:p>
        </p:txBody>
      </p:sp>
    </p:spTree>
    <p:extLst>
      <p:ext uri="{BB962C8B-B14F-4D97-AF65-F5344CB8AC3E}">
        <p14:creationId xmlns:p14="http://schemas.microsoft.com/office/powerpoint/2010/main" val="2202437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5DFA3-5FFE-FD46-9E86-E72130E65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atmosphere analytics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7465A-CBED-834B-D431-D42A2E25C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758" y="2443427"/>
            <a:ext cx="7700963" cy="4085961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Startup focused on developing groundbreaking severe weather prediction models.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Founded by Andrew Brady in 2018 as a personal project after graduating high school.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Has grown over time with new developments, especially in 2024.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 employees currently, solely the founder, Brady, who is now able to work on it full-time.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 external funding to date, only revenue from sales.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CD98C7-D9B9-3763-4BC0-236003E815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755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DB825-CAEE-31C9-923F-E3E337B95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state of severe weather prediction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809E4-CB64-2943-E4E9-A342BC22E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834639"/>
            <a:ext cx="7272338" cy="3651885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13 minute average tornado lead-time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75% tornado warning </a:t>
            </a:r>
            <a:r>
              <a:rPr lang="en-US" b="1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false-alarm rate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Multiple </a:t>
            </a:r>
            <a:r>
              <a:rPr lang="en-US" b="1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missed/unwarned 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tornadoes each year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287mi average </a:t>
            </a:r>
            <a:r>
              <a:rPr lang="en-US" b="1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error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in hurricane path forecasts (2023)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17mph average </a:t>
            </a:r>
            <a:r>
              <a:rPr lang="en-US" b="1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error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in hurricane max wind intensity (2023)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Ever-dropping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trust in weather forecasts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Confusing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watch/warning/advisory/alert terminology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4D4EE1-7D75-8666-1827-C4F605191D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548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D2096-8992-1307-6615-64C026B5F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state of severe weather prediction </a:t>
            </a:r>
            <a:r>
              <a:rPr lang="en-US" b="1" dirty="0"/>
              <a:t>tomorrow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A49B3-472E-1104-C718-F612DAE44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834640"/>
            <a:ext cx="7472363" cy="3207344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 hour + tornado lead-times (storm-net)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10% tornado false-alarm rate (storm-net)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Few/no unwarned tornadoes (storm-net)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62mi average hurricane track error (hv)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7mph average hurricane intensity error (hv)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Easy-to-understand probabilistic outputs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C8FDE2-0392-2ACD-AEA2-3859E372E8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484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B5FFD-6A3C-6932-0DC6-49A8A363D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6437A-02A3-FA6A-ED54-023BDB89E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50" y="2243138"/>
            <a:ext cx="8343900" cy="379884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We have developed a plethora of severe weather prediction models, which use </a:t>
            </a:r>
            <a:r>
              <a:rPr lang="en-US" u="sng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deep machine learning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HazCast</a:t>
            </a:r>
            <a:r>
              <a:rPr lang="en-US" i="1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Long-range severe storm prediction model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MMFS: AI-Enhanced Physical weather model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Storm-net: 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severe thunderstorm and tornado prediction model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Hurricanevision</a:t>
            </a:r>
            <a:r>
              <a:rPr lang="en-US" i="1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hurricane track and intensity prediction model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9193D5-0DF3-EA3F-FBF3-587A0F9F65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579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C8BB1-9D54-5E7C-06A4-98CDCFA5D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HAZCAST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DA854-0196-637B-0BAE-201A1D9CA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3429000"/>
            <a:ext cx="8843963" cy="342900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Produces 5-day forecasts for severe weather, updating 2x daily.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Predicts where different severe weather hazards will occur every 3 hours.</a:t>
            </a:r>
          </a:p>
          <a:p>
            <a:pPr marL="690372" lvl="1" indent="-342900"/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Severe Hail</a:t>
            </a:r>
          </a:p>
          <a:p>
            <a:pPr marL="690372" lvl="1" indent="-342900"/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Severe Damaging Winds</a:t>
            </a:r>
          </a:p>
          <a:p>
            <a:pPr marL="690372" lvl="1" indent="-342900"/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Tornadoes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Gives clients specific date/time/location of hazard.</a:t>
            </a:r>
          </a:p>
          <a:p>
            <a:pPr marL="690372" lvl="1" indent="-342900"/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90372" lvl="1" indent="-342900"/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90372" lvl="1" indent="-342900"/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90372" lvl="1" indent="-342900"/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90372" lvl="1" indent="-342900"/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90372" lvl="1" indent="-342900"/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90372" lvl="1" indent="-342900"/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90372" lvl="1" indent="-342900"/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90372" lvl="1" indent="-342900"/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90372" lvl="1" indent="-342900"/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90372" lvl="1" indent="-342900"/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90372" lvl="1" indent="-342900"/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90372" lvl="1" indent="-342900"/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90372" lvl="1" indent="-342900"/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1028700" lvl="2" indent="-342900"/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8F69AF-46CD-7127-34A6-B45A066AD3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2050" name="Picture 2" descr="No description available.">
            <a:extLst>
              <a:ext uri="{FF2B5EF4-FFF2-40B4-BE49-F238E27FC236}">
                <a16:creationId xmlns:a16="http://schemas.microsoft.com/office/drawing/2014/main" id="{472D2E66-2B15-BD82-6FD3-647CFD358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850" y="0"/>
            <a:ext cx="564515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2475D2E-32A8-07E1-C4F0-A3C6590C0F4C}"/>
              </a:ext>
            </a:extLst>
          </p:cNvPr>
          <p:cNvSpPr/>
          <p:nvPr/>
        </p:nvSpPr>
        <p:spPr>
          <a:xfrm>
            <a:off x="2562426" y="0"/>
            <a:ext cx="398442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Eas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 to understand</a:t>
            </a:r>
          </a:p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Chance of Severe Hail within 25 miles</a:t>
            </a:r>
          </a:p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On May 26</a:t>
            </a:r>
            <a:r>
              <a:rPr lang="en-US" sz="1600" baseline="30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at 00:00 UTC time</a:t>
            </a:r>
          </a:p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Forecast initialized at 00:00 UTC on May 24th</a:t>
            </a:r>
          </a:p>
        </p:txBody>
      </p:sp>
    </p:spTree>
    <p:extLst>
      <p:ext uri="{BB962C8B-B14F-4D97-AF65-F5344CB8AC3E}">
        <p14:creationId xmlns:p14="http://schemas.microsoft.com/office/powerpoint/2010/main" val="2298750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9ED11-135E-CFEB-489F-47C93F4E5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STORM-NET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B0955-B509-AA97-9F29-32CBD9526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87" y="3150657"/>
            <a:ext cx="6583680" cy="3694748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State-of-the-art flagship near-term precise severe weather prediction model.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Predicts severe hazard probability &amp; intensity with great precision on short timescales</a:t>
            </a:r>
          </a:p>
          <a:p>
            <a:pPr marL="690372" lvl="1" indent="-342900"/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Predicts hazards for the next hour or 3 hours down to the neighborhood</a:t>
            </a:r>
          </a:p>
          <a:p>
            <a:pPr marL="690372" lvl="1" indent="-342900"/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Severe hail, damaging wind, tornado</a:t>
            </a:r>
          </a:p>
          <a:p>
            <a:pPr marL="690372" lvl="1" indent="-342900"/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As well as significant hail, destructive wind, or significant tornado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High life-saving opportunity. </a:t>
            </a:r>
            <a:r>
              <a:rPr lang="en-US" b="1" i="1" u="sng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NOTHING else exists like this!</a:t>
            </a:r>
          </a:p>
          <a:p>
            <a:pPr marL="342900" indent="-342900"/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7A9639-E13D-FFFE-1403-C805F40339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F9B117-D54D-2BB6-E03B-348EF960A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413" y="12595"/>
            <a:ext cx="5715000" cy="313806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60C9E68-E158-70E3-AB51-9117FFC558D1}"/>
              </a:ext>
            </a:extLst>
          </p:cNvPr>
          <p:cNvSpPr/>
          <p:nvPr/>
        </p:nvSpPr>
        <p:spPr>
          <a:xfrm>
            <a:off x="1120379" y="280307"/>
            <a:ext cx="47103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Plotted is chance of tornado, overlaid with radar</a:t>
            </a:r>
          </a:p>
          <a:p>
            <a:pPr algn="ctr"/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April 26</a:t>
            </a:r>
            <a:r>
              <a:rPr lang="en-US" b="0" cap="none" spc="0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</a:t>
            </a:r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2024 tornado outbreak in NE and IA</a:t>
            </a:r>
          </a:p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Can watch evolution of storms and tornado probs</a:t>
            </a:r>
          </a:p>
        </p:txBody>
      </p:sp>
      <p:pic>
        <p:nvPicPr>
          <p:cNvPr id="3074" name="Picture 2" descr="Image">
            <a:extLst>
              <a:ext uri="{FF2B5EF4-FFF2-40B4-BE49-F238E27FC236}">
                <a16:creationId xmlns:a16="http://schemas.microsoft.com/office/drawing/2014/main" id="{64477D96-22DF-C6F4-6CDA-939937ABC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362" y="3192240"/>
            <a:ext cx="4211638" cy="3694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4030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E24F5-4F86-C9FA-2A94-9E0F96B7C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hurricanevision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5B579-5AF9-40DB-7936-E60E2C0A4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2665698"/>
            <a:ext cx="6583680" cy="320734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Our machine-learning hurricane prediction model.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Predicts track of tropical cyclones along with intensity along the projected track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Produces intensity categorical forecasts along with probability breakdown along track.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14CB91-C383-AB12-090A-9107E191A2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4098" name="Picture 2" descr="Enlarged Image">
            <a:extLst>
              <a:ext uri="{FF2B5EF4-FFF2-40B4-BE49-F238E27FC236}">
                <a16:creationId xmlns:a16="http://schemas.microsoft.com/office/drawing/2014/main" id="{77BFEEF4-AAE3-3761-3D31-66AEDA81E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080" y="0"/>
            <a:ext cx="462597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nlarged Image">
            <a:extLst>
              <a:ext uri="{FF2B5EF4-FFF2-40B4-BE49-F238E27FC236}">
                <a16:creationId xmlns:a16="http://schemas.microsoft.com/office/drawing/2014/main" id="{468E3935-D027-1C04-74BA-028C0D4D7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3428998"/>
            <a:ext cx="4625975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21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BF0C8-1C95-1DB5-9D8A-746343BE5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are we right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C7EE1-D139-E30D-F4DC-A4CA76F86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50" y="2100263"/>
            <a:ext cx="9258300" cy="3941721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Have allowed extensive testing of model outputs among meteorologists and weather companies, including National Weather Service meteorologists, TV broadcast meteorologists, and The Weather Channel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Have received very high praise from these sources and have existing &amp; pending partnerships.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Existing partnerships with a radar app (to be announced) and local TV media companies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Pending partnership with The Weather Channel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Also have website subscribers where users pay monthly to access the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13830-AFA3-BC01-DC49-3010D3B871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143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30DB6E-F4DF-EBB6-F6C0-11314D4D13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122" name="Picture 2" descr="432441765_1556463321814076_7006703733331152930_n">
            <a:extLst>
              <a:ext uri="{FF2B5EF4-FFF2-40B4-BE49-F238E27FC236}">
                <a16:creationId xmlns:a16="http://schemas.microsoft.com/office/drawing/2014/main" id="{D6ED8CC4-2E1D-D160-5BEB-283983730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426200" cy="361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432500987_953752139740469_6442529186070750423_n">
            <a:extLst>
              <a:ext uri="{FF2B5EF4-FFF2-40B4-BE49-F238E27FC236}">
                <a16:creationId xmlns:a16="http://schemas.microsoft.com/office/drawing/2014/main" id="{56B8E851-536F-9579-C4E3-317007EC0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24" y="2897948"/>
            <a:ext cx="7077075" cy="3967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485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8FA0B-203C-043E-C332-47F283BF3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are we right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150D9-1DAA-992A-96AA-1E4DBF47D2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$40,136.86 Gross Volume YTD (thru July 1, 2024)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168 paying private customers on website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Pending large contract with The Weather Channel, possibly including media exclusivity at $120k/</a:t>
            </a:r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yr</a:t>
            </a:r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4A73B-D9E0-F05B-9DF9-170AF8E781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080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1A0F1-07A1-7DF1-FDA3-897B197AF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plans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ED58A-B4D0-FBB1-BF10-DBC92B244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Want to hire additional help, especially on the business side of things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Initiate additional contracts, especially in emergency management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More groundbreaking models are in development. Need capital for the training &amp; deployment of these additional model.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67D14C-F76A-ACB6-0047-26565DA0DC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924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CA853-23FF-29CB-8925-A7ECAC9E1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Emergency management path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F75507-A647-916B-0FED-9643FDDF2D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Every city, county, and state in the US has an emergency management agency.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There are no competing models that predict severe weather hazards precisely in real-time.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Massively untapped market, even beyond government agencies, including private emergency management companies.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D2AF0E-D4F3-C0D1-7A9F-BF245E9429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091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680B-CB57-9BFD-19ED-C0F9DE498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Push for private meteorology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31584-04C8-F158-17E7-946FA37A1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834640"/>
            <a:ext cx="6583680" cy="3637598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There is a push within the US Government to move towards private meteorology solutions over government agencies.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Most private weather companies are focusing on long range climatological/seasonal forecasting.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Very little/no competition in the short-range/emergency weather prediction market.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Immense opportunities for saving lives and building very influential models.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1AEBF0-3B1D-30C6-B3EB-2C0FF1A85C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635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2F9D8-46E9-42E2-FE3E-1B5A57A17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Interested to learn more?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DC9C6-AD29-9BCD-361D-2D46357EE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Website: 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https://mesoscaleforecast.com/</a:t>
            </a:r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Email: 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3"/>
              </a:rPr>
              <a:t>Andrew@mesoscaleforecast.com</a:t>
            </a:r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cap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Linkedin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4"/>
              </a:rPr>
              <a:t>https://www.linkedin.com/in/andrew-brady-43124015a</a:t>
            </a:r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Personal Twitter/X: 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5"/>
              </a:rPr>
              <a:t>https://twitter.com/Brady_Wx</a:t>
            </a:r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Company Twitter/X: </a:t>
            </a:r>
            <a:r>
              <a:rPr lang="en-US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6"/>
              </a:rPr>
              <a:t>https://twitter.com/AtmoAnalytics</a:t>
            </a:r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ABD66D-A438-77A5-2732-4C4B476BAE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556870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A719FA4-954C-4FA8-82CB-206659C3B82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16DBB56F-4362-4386-A1A1-3DF89889661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4948363-B267-4BAC-8655-100FBEC280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57</TotalTime>
  <Words>766</Words>
  <Application>Microsoft Office PowerPoint</Application>
  <PresentationFormat>Widescreen</PresentationFormat>
  <Paragraphs>110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Avenir Next LT Pro</vt:lpstr>
      <vt:lpstr>Calibri</vt:lpstr>
      <vt:lpstr>Tw Cen MT</vt:lpstr>
      <vt:lpstr>Droplet</vt:lpstr>
      <vt:lpstr>PowerPoint Presentation</vt:lpstr>
      <vt:lpstr>About atmosphere analytics</vt:lpstr>
      <vt:lpstr>The state of severe weather prediction</vt:lpstr>
      <vt:lpstr>the state of severe weather prediction tomorrow</vt:lpstr>
      <vt:lpstr>How?</vt:lpstr>
      <vt:lpstr>HAZCAST</vt:lpstr>
      <vt:lpstr>STORM-NET</vt:lpstr>
      <vt:lpstr>hurricanevision</vt:lpstr>
      <vt:lpstr>Where are we right now?</vt:lpstr>
      <vt:lpstr>PowerPoint Presentation</vt:lpstr>
      <vt:lpstr>Where are we right now?</vt:lpstr>
      <vt:lpstr>Future plans </vt:lpstr>
      <vt:lpstr>Emergency management path</vt:lpstr>
      <vt:lpstr>Push for private meteorology solutions</vt:lpstr>
      <vt:lpstr>Interested to learn more?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Andrew Brady</dc:creator>
  <cp:lastModifiedBy>Andrew Brady</cp:lastModifiedBy>
  <cp:revision>1</cp:revision>
  <dcterms:created xsi:type="dcterms:W3CDTF">2024-07-02T01:02:18Z</dcterms:created>
  <dcterms:modified xsi:type="dcterms:W3CDTF">2024-07-02T01:59:45Z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